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265" r:id="rId3"/>
    <p:sldId id="287" r:id="rId4"/>
    <p:sldId id="286" r:id="rId5"/>
    <p:sldId id="288" r:id="rId6"/>
    <p:sldId id="289" r:id="rId7"/>
    <p:sldId id="278" r:id="rId8"/>
    <p:sldId id="279" r:id="rId9"/>
    <p:sldId id="280" r:id="rId10"/>
    <p:sldId id="281" r:id="rId11"/>
    <p:sldId id="282" r:id="rId12"/>
    <p:sldId id="290" r:id="rId13"/>
    <p:sldId id="283" r:id="rId14"/>
    <p:sldId id="291" r:id="rId15"/>
    <p:sldId id="285" r:id="rId16"/>
    <p:sldId id="292" r:id="rId17"/>
    <p:sldId id="293" r:id="rId18"/>
    <p:sldId id="296" r:id="rId19"/>
    <p:sldId id="295" r:id="rId20"/>
    <p:sldId id="294" r:id="rId21"/>
    <p:sldId id="271" r:id="rId22"/>
    <p:sldId id="300" r:id="rId23"/>
    <p:sldId id="301" r:id="rId24"/>
    <p:sldId id="303" r:id="rId25"/>
    <p:sldId id="304" r:id="rId26"/>
    <p:sldId id="305" r:id="rId27"/>
    <p:sldId id="306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9" autoAdjust="0"/>
    <p:restoredTop sz="94699" autoAdjust="0"/>
  </p:normalViewPr>
  <p:slideViewPr>
    <p:cSldViewPr snapToGrid="0">
      <p:cViewPr varScale="1">
        <p:scale>
          <a:sx n="69" d="100"/>
          <a:sy n="69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8992" y="640080"/>
            <a:ext cx="9957816" cy="2941320"/>
          </a:xfrm>
        </p:spPr>
        <p:txBody>
          <a:bodyPr anchor="ctr">
            <a:normAutofit/>
          </a:bodyPr>
          <a:lstStyle/>
          <a:p>
            <a:r>
              <a:rPr lang="es-EC" altLang="es-EC" sz="4800" b="1" dirty="0"/>
              <a:t>Introducción a la </a:t>
            </a:r>
            <a:r>
              <a:rPr lang="es-EC" altLang="es-EC" sz="4800" b="1" dirty="0" err="1"/>
              <a:t>Morfometría</a:t>
            </a:r>
            <a:r>
              <a:rPr lang="es-EC" altLang="es-EC" sz="4800" b="1" dirty="0"/>
              <a:t> Geométrica: Teoría y </a:t>
            </a:r>
            <a:r>
              <a:rPr lang="es-EC" altLang="es-EC" sz="4800" b="1" dirty="0" smtClean="0"/>
              <a:t>Aplicaciones</a:t>
            </a:r>
            <a:endParaRPr lang="es-EC" altLang="es-EC" sz="48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91000"/>
            <a:ext cx="6400800" cy="2362200"/>
          </a:xfrm>
        </p:spPr>
        <p:txBody>
          <a:bodyPr/>
          <a:lstStyle/>
          <a:p>
            <a:pPr eaLnBrk="1" hangingPunct="1"/>
            <a:r>
              <a:rPr lang="es-EC" altLang="es-EC" sz="2800" dirty="0" smtClean="0"/>
              <a:t>Windsor Aguirre</a:t>
            </a:r>
          </a:p>
          <a:p>
            <a:pPr eaLnBrk="1" hangingPunct="1"/>
            <a:r>
              <a:rPr lang="es-EC" altLang="es-EC" sz="2800" dirty="0" smtClean="0"/>
              <a:t>Departamento de Ciencias Biológicas</a:t>
            </a:r>
          </a:p>
          <a:p>
            <a:pPr eaLnBrk="1" hangingPunct="1"/>
            <a:r>
              <a:rPr lang="es-EC" altLang="es-EC" sz="2800" dirty="0" err="1" smtClean="0"/>
              <a:t>DePaul</a:t>
            </a:r>
            <a:r>
              <a:rPr lang="es-EC" altLang="es-EC" sz="2800" dirty="0" smtClean="0"/>
              <a:t> </a:t>
            </a:r>
            <a:r>
              <a:rPr lang="es-EC" altLang="es-EC" sz="2800" dirty="0" err="1" smtClean="0"/>
              <a:t>University</a:t>
            </a:r>
            <a:endParaRPr lang="es-EC" altLang="es-EC" sz="2800" dirty="0" smtClean="0"/>
          </a:p>
          <a:p>
            <a:pPr eaLnBrk="1" hangingPunct="1"/>
            <a:r>
              <a:rPr lang="es-EC" altLang="es-EC" sz="2800" dirty="0" smtClean="0"/>
              <a:t>Chicago, IL, EEUU</a:t>
            </a:r>
            <a:endParaRPr lang="es-EC" altLang="es-EC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3581400"/>
            <a:ext cx="8534400" cy="158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82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El Input File: TPS File</a:t>
            </a:r>
          </a:p>
        </p:txBody>
      </p:sp>
      <p:sp>
        <p:nvSpPr>
          <p:cNvPr id="37892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5334000" y="1600200"/>
            <a:ext cx="4629150" cy="440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/>
              <a:t>-Una vez que se digitan los hitos el archivo cambia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s-EC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/>
              <a:t>-Indica el número de hitos marcados (LM=16), las coordenadas X,Y de cada hito y otra información como el factor de escala para definir el tamaño centroide (medida de tamaño del pez)</a:t>
            </a:r>
            <a:endParaRPr lang="es-EC" altLang="es-EC" sz="280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744889"/>
              </p:ext>
            </p:extLst>
          </p:nvPr>
        </p:nvGraphicFramePr>
        <p:xfrm>
          <a:off x="551873" y="1350168"/>
          <a:ext cx="4214813" cy="490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3" imgW="4215600" imgH="4901400" progId="Photoshop.Image.17">
                  <p:embed/>
                </p:oleObj>
              </mc:Choice>
              <mc:Fallback>
                <p:oleObj name="Image" r:id="rId3" imgW="4215600" imgH="49014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873" y="1350168"/>
                        <a:ext cx="4214813" cy="490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7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s-EC" sz="4000" dirty="0" err="1" smtClean="0"/>
              <a:t>Demostración</a:t>
            </a:r>
            <a:endParaRPr lang="en-US" altLang="es-EC" sz="4000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8001000" cy="47244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Demostración de como se usa </a:t>
            </a:r>
            <a:r>
              <a:rPr lang="es-EC" altLang="es-EC" dirty="0" err="1" smtClean="0"/>
              <a:t>TPSUtility</a:t>
            </a:r>
            <a:endParaRPr lang="es-EC" altLang="es-EC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617198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2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r>
              <a:rPr lang="en-US" altLang="es-EC" sz="4000" dirty="0"/>
              <a:t>TPSDig2: </a:t>
            </a:r>
            <a:r>
              <a:rPr lang="en-US" altLang="es-EC" sz="4000" dirty="0" err="1"/>
              <a:t>Digitación</a:t>
            </a:r>
            <a:r>
              <a:rPr lang="en-US" altLang="es-EC" sz="4000" dirty="0"/>
              <a:t> de </a:t>
            </a:r>
            <a:r>
              <a:rPr lang="en-US" altLang="es-EC" sz="4000" dirty="0" err="1"/>
              <a:t>Hitos</a:t>
            </a:r>
            <a:endParaRPr lang="en-US" altLang="es-EC" sz="40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166813"/>
            <a:ext cx="8399463" cy="17526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TPSDIG2 es el programa que se usa para digitar los hitos una vez que el input file ha sido creado</a:t>
            </a:r>
            <a:endParaRPr lang="es-EC" altLang="es-EC" sz="2000" dirty="0"/>
          </a:p>
        </p:txBody>
      </p:sp>
      <p:sp>
        <p:nvSpPr>
          <p:cNvPr id="35845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sp>
        <p:nvSpPr>
          <p:cNvPr id="35847" name="TextBox 4"/>
          <p:cNvSpPr txBox="1">
            <a:spLocks noChangeArrowheads="1"/>
          </p:cNvSpPr>
          <p:nvPr/>
        </p:nvSpPr>
        <p:spPr bwMode="auto">
          <a:xfrm>
            <a:off x="5996629" y="2492983"/>
            <a:ext cx="465867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-Fácil de usar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-Aparte de digitar los hitos, también permite definir el tamaño </a:t>
            </a:r>
            <a:r>
              <a:rPr lang="es-EC" altLang="es-EC" sz="2400" dirty="0" err="1" smtClean="0"/>
              <a:t>centroide</a:t>
            </a:r>
            <a:r>
              <a:rPr lang="es-EC" altLang="es-EC" sz="2400" dirty="0" smtClean="0"/>
              <a:t> y tomar medidas lineales (una vez que está definida la escala)  </a:t>
            </a:r>
            <a:endParaRPr lang="es-EC" altLang="es-EC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49" y="2154238"/>
            <a:ext cx="4563131" cy="45554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0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6"/>
            <a:ext cx="8229600" cy="873125"/>
          </a:xfrm>
        </p:spPr>
        <p:txBody>
          <a:bodyPr/>
          <a:lstStyle/>
          <a:p>
            <a:r>
              <a:rPr lang="en-US" altLang="es-EC" sz="4000" dirty="0" err="1" smtClean="0"/>
              <a:t>Comenzar</a:t>
            </a:r>
            <a:r>
              <a:rPr lang="en-US" altLang="es-EC" sz="4000" dirty="0" smtClean="0"/>
              <a:t> </a:t>
            </a:r>
            <a:r>
              <a:rPr lang="en-US" altLang="es-EC" sz="4000" dirty="0"/>
              <a:t>a </a:t>
            </a:r>
            <a:r>
              <a:rPr lang="en-US" altLang="es-EC" sz="4000" dirty="0" err="1"/>
              <a:t>Digitar</a:t>
            </a:r>
            <a:r>
              <a:rPr lang="en-US" altLang="es-EC" sz="4000" dirty="0"/>
              <a:t> </a:t>
            </a:r>
            <a:r>
              <a:rPr lang="en-US" altLang="es-EC" sz="4000" dirty="0" err="1"/>
              <a:t>los</a:t>
            </a:r>
            <a:r>
              <a:rPr lang="en-US" altLang="es-EC" sz="4000" dirty="0"/>
              <a:t> </a:t>
            </a:r>
            <a:r>
              <a:rPr lang="en-US" altLang="es-EC" sz="4000" dirty="0" err="1"/>
              <a:t>Hitos</a:t>
            </a:r>
            <a:endParaRPr lang="en-US" altLang="es-EC" sz="4000" dirty="0"/>
          </a:p>
        </p:txBody>
      </p:sp>
      <p:sp>
        <p:nvSpPr>
          <p:cNvPr id="39940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9941" name="Picture 2" descr="C:\Users\waguirre\Desktop\tps_d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7" y="1296987"/>
            <a:ext cx="73437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73363" y="1390752"/>
            <a:ext cx="328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-Hay que abrir al archivo que creamos</a:t>
            </a:r>
            <a:endParaRPr lang="es-EC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89878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6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s-EC" sz="4000"/>
              <a:t>Ejercicio: Crear Archivo TPS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7815" y="1447800"/>
            <a:ext cx="8824970" cy="47244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Para cada espécimen, hay que definan el factor escala</a:t>
            </a:r>
          </a:p>
          <a:p>
            <a:pPr eaLnBrk="1" hangingPunct="1"/>
            <a:endParaRPr lang="es-EC" altLang="es-EC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9" y="2033871"/>
            <a:ext cx="7492916" cy="454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91" y="2033871"/>
            <a:ext cx="4472450" cy="321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5838" y="5289643"/>
            <a:ext cx="3593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-El factor escala le indica al programa cuantos pixeles equivalen a una longitud determinada en mm</a:t>
            </a:r>
          </a:p>
          <a:p>
            <a:r>
              <a:rPr lang="es-EC" dirty="0" smtClean="0"/>
              <a:t>-Una vez definido, podemos tomar medidas en mm</a:t>
            </a:r>
            <a:endParaRPr lang="es-EC" dirty="0"/>
          </a:p>
        </p:txBody>
      </p:sp>
      <p:sp>
        <p:nvSpPr>
          <p:cNvPr id="7" name="TextBox 6"/>
          <p:cNvSpPr txBox="1"/>
          <p:nvPr/>
        </p:nvSpPr>
        <p:spPr>
          <a:xfrm>
            <a:off x="3601986" y="5172881"/>
            <a:ext cx="319542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dirty="0" smtClean="0"/>
              <a:t>En cada foto se debe incluir una escala métrica para tener información sobre el tamaño real de los especímenes.</a:t>
            </a:r>
            <a:endParaRPr lang="es-EC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3080182" y="5592185"/>
            <a:ext cx="451691" cy="36172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2467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8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3" y="31115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s-EC" sz="4000"/>
              <a:t>Tamaño Centroide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8001000" cy="5029200"/>
          </a:xfrm>
        </p:spPr>
        <p:txBody>
          <a:bodyPr/>
          <a:lstStyle/>
          <a:p>
            <a:pPr eaLnBrk="1" hangingPunct="1"/>
            <a:r>
              <a:rPr lang="en-US" altLang="es-EC" dirty="0"/>
              <a:t>El </a:t>
            </a:r>
            <a:r>
              <a:rPr lang="en-US" altLang="es-EC" dirty="0" err="1"/>
              <a:t>tamaño</a:t>
            </a:r>
            <a:r>
              <a:rPr lang="en-US" altLang="es-EC" dirty="0"/>
              <a:t> </a:t>
            </a:r>
            <a:r>
              <a:rPr lang="en-US" altLang="es-EC" dirty="0" err="1"/>
              <a:t>es</a:t>
            </a:r>
            <a:r>
              <a:rPr lang="en-US" altLang="es-EC" dirty="0"/>
              <a:t> </a:t>
            </a:r>
            <a:r>
              <a:rPr lang="en-US" altLang="es-EC" dirty="0" err="1"/>
              <a:t>uno</a:t>
            </a:r>
            <a:r>
              <a:rPr lang="en-US" altLang="es-EC" dirty="0"/>
              <a:t> de </a:t>
            </a:r>
            <a:r>
              <a:rPr lang="en-US" altLang="es-EC" dirty="0" err="1"/>
              <a:t>los</a:t>
            </a:r>
            <a:r>
              <a:rPr lang="en-US" altLang="es-EC" dirty="0"/>
              <a:t> </a:t>
            </a:r>
            <a:r>
              <a:rPr lang="en-US" altLang="es-EC" dirty="0" err="1"/>
              <a:t>factores</a:t>
            </a:r>
            <a:r>
              <a:rPr lang="en-US" altLang="es-EC" dirty="0"/>
              <a:t> </a:t>
            </a:r>
            <a:r>
              <a:rPr lang="en-US" altLang="es-EC" dirty="0" err="1"/>
              <a:t>más</a:t>
            </a:r>
            <a:r>
              <a:rPr lang="en-US" altLang="es-EC" dirty="0"/>
              <a:t> </a:t>
            </a:r>
            <a:r>
              <a:rPr lang="en-US" altLang="es-EC" dirty="0" err="1"/>
              <a:t>importantes</a:t>
            </a:r>
            <a:r>
              <a:rPr lang="en-US" altLang="es-EC" dirty="0"/>
              <a:t>  </a:t>
            </a:r>
            <a:r>
              <a:rPr lang="en-US" altLang="es-EC" dirty="0" err="1"/>
              <a:t>en</a:t>
            </a:r>
            <a:r>
              <a:rPr lang="en-US" altLang="es-EC" dirty="0"/>
              <a:t> la </a:t>
            </a:r>
            <a:r>
              <a:rPr lang="en-US" altLang="es-EC" dirty="0" err="1"/>
              <a:t>biología</a:t>
            </a:r>
            <a:endParaRPr lang="en-US" altLang="es-EC" dirty="0"/>
          </a:p>
          <a:p>
            <a:pPr lvl="1"/>
            <a:r>
              <a:rPr lang="en-US" altLang="es-EC" dirty="0" err="1"/>
              <a:t>Aunque</a:t>
            </a:r>
            <a:r>
              <a:rPr lang="en-US" altLang="es-EC" dirty="0"/>
              <a:t> la </a:t>
            </a:r>
            <a:r>
              <a:rPr lang="en-US" altLang="es-EC" dirty="0" err="1"/>
              <a:t>metodología</a:t>
            </a:r>
            <a:r>
              <a:rPr lang="en-US" altLang="es-EC" dirty="0"/>
              <a:t> </a:t>
            </a:r>
            <a:r>
              <a:rPr lang="en-US" altLang="es-EC" dirty="0" err="1"/>
              <a:t>elimina</a:t>
            </a:r>
            <a:r>
              <a:rPr lang="en-US" altLang="es-EC" dirty="0"/>
              <a:t> </a:t>
            </a:r>
            <a:r>
              <a:rPr lang="en-US" altLang="es-EC" dirty="0" err="1" smtClean="0"/>
              <a:t>tamaño</a:t>
            </a:r>
            <a:r>
              <a:rPr lang="en-US" altLang="es-EC" dirty="0" smtClean="0"/>
              <a:t> </a:t>
            </a:r>
            <a:r>
              <a:rPr lang="en-US" altLang="es-EC" b="1" dirty="0" smtClean="0"/>
              <a:t>no </a:t>
            </a:r>
            <a:r>
              <a:rPr lang="en-US" altLang="es-EC" b="1" dirty="0" err="1" smtClean="0"/>
              <a:t>elimina</a:t>
            </a:r>
            <a:r>
              <a:rPr lang="en-US" altLang="es-EC" b="1" dirty="0" smtClean="0"/>
              <a:t> el </a:t>
            </a:r>
            <a:r>
              <a:rPr lang="en-US" altLang="es-EC" b="1" dirty="0" err="1" smtClean="0"/>
              <a:t>efecto</a:t>
            </a:r>
            <a:r>
              <a:rPr lang="en-US" altLang="es-EC" b="1" dirty="0" smtClean="0"/>
              <a:t> de </a:t>
            </a:r>
            <a:r>
              <a:rPr lang="en-US" altLang="es-EC" b="1" dirty="0"/>
              <a:t>la </a:t>
            </a:r>
            <a:r>
              <a:rPr lang="en-US" altLang="es-EC" b="1" dirty="0" err="1"/>
              <a:t>alometría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por</a:t>
            </a:r>
            <a:r>
              <a:rPr lang="en-US" altLang="es-EC" dirty="0" smtClean="0"/>
              <a:t> lo que </a:t>
            </a:r>
            <a:r>
              <a:rPr lang="en-US" altLang="es-EC" dirty="0" err="1" smtClean="0"/>
              <a:t>es</a:t>
            </a:r>
            <a:r>
              <a:rPr lang="en-US" altLang="es-EC" dirty="0" smtClean="0"/>
              <a:t> </a:t>
            </a:r>
            <a:r>
              <a:rPr lang="en-US" altLang="es-EC" dirty="0" err="1"/>
              <a:t>ú</a:t>
            </a:r>
            <a:r>
              <a:rPr lang="en-US" altLang="es-EC" dirty="0" err="1" smtClean="0"/>
              <a:t>til</a:t>
            </a:r>
            <a:r>
              <a:rPr lang="en-US" altLang="es-EC" dirty="0" smtClean="0"/>
              <a:t> </a:t>
            </a:r>
            <a:r>
              <a:rPr lang="en-US" altLang="es-EC" dirty="0" err="1"/>
              <a:t>mantener</a:t>
            </a:r>
            <a:r>
              <a:rPr lang="en-US" altLang="es-EC" dirty="0"/>
              <a:t> </a:t>
            </a:r>
            <a:r>
              <a:rPr lang="en-US" altLang="es-EC" dirty="0" err="1"/>
              <a:t>información</a:t>
            </a:r>
            <a:r>
              <a:rPr lang="en-US" altLang="es-EC" dirty="0"/>
              <a:t> </a:t>
            </a:r>
            <a:r>
              <a:rPr lang="en-US" altLang="es-EC" dirty="0" err="1"/>
              <a:t>sobre</a:t>
            </a:r>
            <a:r>
              <a:rPr lang="en-US" altLang="es-EC" dirty="0"/>
              <a:t> el </a:t>
            </a:r>
            <a:r>
              <a:rPr lang="en-US" altLang="es-EC" dirty="0" err="1"/>
              <a:t>tamaño</a:t>
            </a:r>
            <a:r>
              <a:rPr lang="en-US" altLang="es-EC" dirty="0"/>
              <a:t> con </a:t>
            </a:r>
            <a:r>
              <a:rPr lang="en-US" altLang="es-EC" dirty="0" err="1"/>
              <a:t>los</a:t>
            </a:r>
            <a:r>
              <a:rPr lang="en-US" altLang="es-EC" dirty="0"/>
              <a:t> </a:t>
            </a:r>
            <a:r>
              <a:rPr lang="en-US" altLang="es-EC" dirty="0" err="1"/>
              <a:t>peces</a:t>
            </a:r>
            <a:endParaRPr lang="en-US" altLang="es-EC" dirty="0"/>
          </a:p>
          <a:p>
            <a:pPr eaLnBrk="1" hangingPunct="1"/>
            <a:r>
              <a:rPr lang="en-US" altLang="es-EC" b="1" dirty="0" err="1"/>
              <a:t>Tamaño</a:t>
            </a:r>
            <a:r>
              <a:rPr lang="en-US" altLang="es-EC" b="1" dirty="0"/>
              <a:t> </a:t>
            </a:r>
            <a:r>
              <a:rPr lang="en-US" altLang="es-EC" b="1" dirty="0" err="1"/>
              <a:t>Centroide</a:t>
            </a:r>
            <a:r>
              <a:rPr lang="en-US" altLang="es-EC" dirty="0"/>
              <a:t>: </a:t>
            </a:r>
            <a:r>
              <a:rPr lang="en-US" altLang="es-EC" dirty="0" smtClean="0"/>
              <a:t>La </a:t>
            </a:r>
            <a:r>
              <a:rPr lang="en-US" altLang="es-EC" dirty="0" err="1" smtClean="0"/>
              <a:t>r</a:t>
            </a:r>
            <a:r>
              <a:rPr lang="en-US" altLang="es-EC" dirty="0" err="1" smtClean="0"/>
              <a:t>aíz</a:t>
            </a:r>
            <a:r>
              <a:rPr lang="en-US" altLang="es-EC" dirty="0" smtClean="0"/>
              <a:t> </a:t>
            </a:r>
            <a:r>
              <a:rPr lang="en-US" altLang="es-EC" dirty="0" err="1"/>
              <a:t>cuadrada</a:t>
            </a:r>
            <a:r>
              <a:rPr lang="en-US" altLang="es-EC" dirty="0"/>
              <a:t> de la </a:t>
            </a:r>
            <a:r>
              <a:rPr lang="en-US" altLang="es-EC" dirty="0" err="1"/>
              <a:t>suma</a:t>
            </a:r>
            <a:r>
              <a:rPr lang="en-US" altLang="es-EC" dirty="0"/>
              <a:t> de </a:t>
            </a:r>
            <a:r>
              <a:rPr lang="en-US" altLang="es-EC" dirty="0" err="1"/>
              <a:t>los</a:t>
            </a:r>
            <a:r>
              <a:rPr lang="en-US" altLang="es-EC" dirty="0"/>
              <a:t> </a:t>
            </a:r>
            <a:r>
              <a:rPr lang="en-US" altLang="es-EC" dirty="0" err="1"/>
              <a:t>cuadrados</a:t>
            </a:r>
            <a:r>
              <a:rPr lang="en-US" altLang="es-EC" dirty="0"/>
              <a:t> de la </a:t>
            </a:r>
            <a:r>
              <a:rPr lang="en-US" altLang="es-EC" dirty="0" err="1"/>
              <a:t>distancia</a:t>
            </a:r>
            <a:r>
              <a:rPr lang="en-US" altLang="es-EC" dirty="0"/>
              <a:t> entre </a:t>
            </a:r>
            <a:r>
              <a:rPr lang="en-US" altLang="es-EC" dirty="0" err="1"/>
              <a:t>cada</a:t>
            </a:r>
            <a:r>
              <a:rPr lang="en-US" altLang="es-EC" dirty="0"/>
              <a:t> </a:t>
            </a:r>
            <a:r>
              <a:rPr lang="en-US" altLang="es-EC" dirty="0" err="1"/>
              <a:t>hito</a:t>
            </a:r>
            <a:r>
              <a:rPr lang="en-US" altLang="es-EC" dirty="0"/>
              <a:t> y el </a:t>
            </a:r>
            <a:r>
              <a:rPr lang="en-US" altLang="es-EC" dirty="0" err="1"/>
              <a:t>centroide</a:t>
            </a:r>
            <a:r>
              <a:rPr lang="en-US" altLang="es-EC" dirty="0"/>
              <a:t> de la </a:t>
            </a:r>
            <a:r>
              <a:rPr lang="en-US" altLang="es-EC" dirty="0" err="1"/>
              <a:t>figura</a:t>
            </a:r>
            <a:endParaRPr lang="en-US" altLang="es-EC" dirty="0"/>
          </a:p>
          <a:p>
            <a:pPr eaLnBrk="1" hangingPunct="1"/>
            <a:r>
              <a:rPr lang="en-US" altLang="es-EC" dirty="0"/>
              <a:t>Para </a:t>
            </a:r>
            <a:r>
              <a:rPr lang="en-US" altLang="es-EC" dirty="0" err="1"/>
              <a:t>mantener</a:t>
            </a:r>
            <a:r>
              <a:rPr lang="en-US" altLang="es-EC" dirty="0"/>
              <a:t> </a:t>
            </a:r>
            <a:r>
              <a:rPr lang="en-US" altLang="es-EC" dirty="0" err="1"/>
              <a:t>información</a:t>
            </a:r>
            <a:r>
              <a:rPr lang="en-US" altLang="es-EC" dirty="0"/>
              <a:t> </a:t>
            </a:r>
            <a:r>
              <a:rPr lang="en-US" altLang="es-EC" dirty="0" err="1"/>
              <a:t>sobre</a:t>
            </a:r>
            <a:r>
              <a:rPr lang="en-US" altLang="es-EC" dirty="0"/>
              <a:t> el </a:t>
            </a:r>
            <a:r>
              <a:rPr lang="en-US" altLang="es-EC" dirty="0" err="1"/>
              <a:t>tamaño</a:t>
            </a:r>
            <a:r>
              <a:rPr lang="en-US" altLang="es-EC" dirty="0"/>
              <a:t> </a:t>
            </a:r>
            <a:r>
              <a:rPr lang="en-US" altLang="es-EC" dirty="0" err="1"/>
              <a:t>centroide</a:t>
            </a:r>
            <a:r>
              <a:rPr lang="en-US" altLang="es-EC" dirty="0"/>
              <a:t>, se </a:t>
            </a:r>
            <a:r>
              <a:rPr lang="en-US" altLang="es-EC" dirty="0" err="1"/>
              <a:t>debe</a:t>
            </a:r>
            <a:r>
              <a:rPr lang="en-US" altLang="es-EC" dirty="0"/>
              <a:t> </a:t>
            </a:r>
            <a:r>
              <a:rPr lang="en-US" altLang="es-EC" dirty="0" err="1"/>
              <a:t>definir</a:t>
            </a:r>
            <a:r>
              <a:rPr lang="en-US" altLang="es-EC" dirty="0"/>
              <a:t> el </a:t>
            </a:r>
            <a:r>
              <a:rPr lang="en-US" altLang="es-EC" b="1" dirty="0"/>
              <a:t>factor de </a:t>
            </a:r>
            <a:r>
              <a:rPr lang="en-US" altLang="es-EC" b="1" dirty="0" err="1"/>
              <a:t>escala</a:t>
            </a:r>
            <a:r>
              <a:rPr lang="en-US" altLang="es-EC" b="1" dirty="0"/>
              <a:t> </a:t>
            </a:r>
            <a:r>
              <a:rPr lang="en-US" altLang="es-EC" dirty="0" err="1"/>
              <a:t>usando</a:t>
            </a:r>
            <a:r>
              <a:rPr lang="en-US" altLang="es-EC" dirty="0"/>
              <a:t> la </a:t>
            </a:r>
            <a:r>
              <a:rPr lang="en-US" altLang="es-EC" dirty="0" err="1"/>
              <a:t>regla</a:t>
            </a:r>
            <a:r>
              <a:rPr lang="en-US" altLang="es-EC" dirty="0"/>
              <a:t> </a:t>
            </a:r>
            <a:r>
              <a:rPr lang="en-US" altLang="es-EC" dirty="0" err="1"/>
              <a:t>en</a:t>
            </a:r>
            <a:r>
              <a:rPr lang="en-US" altLang="es-EC" dirty="0"/>
              <a:t> las </a:t>
            </a:r>
            <a:r>
              <a:rPr lang="en-US" altLang="es-EC" dirty="0" err="1"/>
              <a:t>fotos</a:t>
            </a:r>
            <a:endParaRPr lang="en-US" altLang="es-EC" dirty="0"/>
          </a:p>
          <a:p>
            <a:pPr eaLnBrk="1" hangingPunct="1"/>
            <a:endParaRPr lang="en-US" altLang="es-EC" dirty="0"/>
          </a:p>
          <a:p>
            <a:pPr eaLnBrk="1" hangingPunct="1"/>
            <a:endParaRPr lang="en-US" altLang="es-EC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36388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2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s-EC" sz="4000"/>
              <a:t>Ejercicio: Crear Archivo TPS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8001000" cy="47244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Se puede definir los colores y tamaños de los hitos y el texto asociado con los hitos </a:t>
            </a:r>
          </a:p>
          <a:p>
            <a:pPr eaLnBrk="1" hangingPunct="1"/>
            <a:endParaRPr lang="es-EC" altLang="es-EC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82" y="2319548"/>
            <a:ext cx="7076007" cy="4287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68" y="2820316"/>
            <a:ext cx="3780877" cy="27215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1322154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6"/>
            <a:ext cx="8229600" cy="873125"/>
          </a:xfrm>
        </p:spPr>
        <p:txBody>
          <a:bodyPr>
            <a:normAutofit/>
          </a:bodyPr>
          <a:lstStyle/>
          <a:p>
            <a:r>
              <a:rPr lang="en-US" altLang="es-EC" sz="4000" dirty="0" err="1" smtClean="0"/>
              <a:t>Demostración</a:t>
            </a:r>
            <a:r>
              <a:rPr lang="en-US" altLang="es-EC" sz="4000" dirty="0"/>
              <a:t>: </a:t>
            </a:r>
            <a:r>
              <a:rPr lang="en-US" altLang="es-EC" sz="4000" dirty="0" err="1"/>
              <a:t>Digitación</a:t>
            </a:r>
            <a:r>
              <a:rPr lang="en-US" altLang="es-EC" sz="4000" dirty="0"/>
              <a:t> </a:t>
            </a:r>
            <a:r>
              <a:rPr lang="en-US" altLang="es-EC" sz="4000" dirty="0" smtClean="0"/>
              <a:t>de </a:t>
            </a:r>
            <a:r>
              <a:rPr lang="en-US" altLang="es-EC" sz="4000" dirty="0" err="1"/>
              <a:t>los</a:t>
            </a:r>
            <a:r>
              <a:rPr lang="en-US" altLang="es-EC" sz="4000" dirty="0"/>
              <a:t> </a:t>
            </a:r>
            <a:r>
              <a:rPr lang="en-US" altLang="es-EC" sz="4000" dirty="0" err="1"/>
              <a:t>Hitos</a:t>
            </a:r>
            <a:endParaRPr lang="en-US" altLang="es-EC" sz="4000" dirty="0"/>
          </a:p>
        </p:txBody>
      </p:sp>
      <p:sp>
        <p:nvSpPr>
          <p:cNvPr id="39940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9941" name="Picture 2" descr="C:\Users\waguirre\Desktop\tps_d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1296987"/>
            <a:ext cx="73437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5638" y="193675"/>
            <a:ext cx="8229600" cy="873125"/>
          </a:xfrm>
        </p:spPr>
        <p:txBody>
          <a:bodyPr/>
          <a:lstStyle/>
          <a:p>
            <a:r>
              <a:rPr lang="es-EC" altLang="es-EC" sz="4000" dirty="0" smtClean="0"/>
              <a:t>Corrección de Errores</a:t>
            </a:r>
            <a:endParaRPr lang="es-EC" altLang="es-EC" sz="4000" dirty="0"/>
          </a:p>
        </p:txBody>
      </p:sp>
      <p:sp>
        <p:nvSpPr>
          <p:cNvPr id="39940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9941" name="Picture 2" descr="C:\Users\waguirre\Desktop\tps_d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7" y="1296987"/>
            <a:ext cx="73437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73363" y="1390752"/>
            <a:ext cx="328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Se puede corregir errores en </a:t>
            </a:r>
            <a:r>
              <a:rPr lang="es-EC" sz="2400" b="1" u="sng" dirty="0" err="1" smtClean="0"/>
              <a:t>Edit</a:t>
            </a:r>
            <a:r>
              <a:rPr lang="es-EC" sz="2400" b="1" u="sng" dirty="0" smtClean="0"/>
              <a:t> </a:t>
            </a:r>
            <a:r>
              <a:rPr lang="es-EC" sz="2400" b="1" u="sng" dirty="0" err="1" smtClean="0"/>
              <a:t>Mode</a:t>
            </a:r>
            <a:endParaRPr lang="es-EC" sz="2400" b="1" u="sng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6680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1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038" y="199216"/>
            <a:ext cx="8229600" cy="873125"/>
          </a:xfrm>
        </p:spPr>
        <p:txBody>
          <a:bodyPr/>
          <a:lstStyle/>
          <a:p>
            <a:r>
              <a:rPr lang="es-EC" altLang="es-EC" sz="4000" dirty="0" smtClean="0"/>
              <a:t>Se </a:t>
            </a:r>
            <a:r>
              <a:rPr lang="es-EC" altLang="es-EC" sz="4000" dirty="0"/>
              <a:t>P</a:t>
            </a:r>
            <a:r>
              <a:rPr lang="es-EC" altLang="es-EC" sz="4000" dirty="0" smtClean="0"/>
              <a:t>uede Editar el Archivo en </a:t>
            </a:r>
            <a:r>
              <a:rPr lang="es-EC" altLang="es-EC" sz="4000" dirty="0" err="1" smtClean="0"/>
              <a:t>Wordpad</a:t>
            </a:r>
            <a:endParaRPr lang="es-EC" altLang="es-EC" sz="4000" dirty="0"/>
          </a:p>
        </p:txBody>
      </p:sp>
      <p:sp>
        <p:nvSpPr>
          <p:cNvPr id="39940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sp>
        <p:nvSpPr>
          <p:cNvPr id="6" name="TextBox 5"/>
          <p:cNvSpPr txBox="1"/>
          <p:nvPr/>
        </p:nvSpPr>
        <p:spPr>
          <a:xfrm>
            <a:off x="6743715" y="1544988"/>
            <a:ext cx="44384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-El archivo creado es un documento de texto sencillo con una extensión .TPS</a:t>
            </a:r>
          </a:p>
          <a:p>
            <a:endParaRPr lang="es-EC" sz="2400" dirty="0" smtClean="0"/>
          </a:p>
          <a:p>
            <a:r>
              <a:rPr lang="es-EC" sz="2400" dirty="0" smtClean="0"/>
              <a:t>-Se lo puede abrir en un programa como </a:t>
            </a:r>
            <a:r>
              <a:rPr lang="es-EC" sz="2400" dirty="0" err="1" smtClean="0"/>
              <a:t>Wordpad</a:t>
            </a:r>
            <a:r>
              <a:rPr lang="es-EC" sz="2400" dirty="0" smtClean="0"/>
              <a:t> o </a:t>
            </a:r>
            <a:r>
              <a:rPr lang="es-EC" sz="2400" dirty="0" err="1" smtClean="0"/>
              <a:t>Notepad</a:t>
            </a:r>
            <a:r>
              <a:rPr lang="es-EC" sz="2400" dirty="0" smtClean="0"/>
              <a:t> y editar manualmente</a:t>
            </a:r>
          </a:p>
          <a:p>
            <a:endParaRPr lang="es-EC" sz="2400" dirty="0" smtClean="0"/>
          </a:p>
          <a:p>
            <a:r>
              <a:rPr lang="es-EC" sz="2400" dirty="0" smtClean="0"/>
              <a:t>-Después de realizarse los cambios, se debe guardar como archivo de texto sencillo con una extensión .TPS</a:t>
            </a:r>
            <a:endParaRPr lang="es-EC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7" y="1285906"/>
            <a:ext cx="4905413" cy="545776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107234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489380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III.A. Introducci</a:t>
            </a:r>
            <a:r>
              <a:rPr lang="es-EC" altLang="es-EC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s-EC" sz="4400" dirty="0" smtClean="0"/>
              <a:t>n a programas comunes de </a:t>
            </a:r>
            <a:r>
              <a:rPr lang="es-EC" altLang="es-EC" sz="4400" dirty="0" err="1" smtClean="0"/>
              <a:t>morfometr</a:t>
            </a:r>
            <a:r>
              <a:rPr lang="es-EC" altLang="es-EC" sz="4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es-EC" altLang="es-EC" sz="4400" dirty="0" err="1" smtClean="0"/>
              <a:t>a</a:t>
            </a:r>
            <a:r>
              <a:rPr lang="es-EC" altLang="es-EC" sz="4400" dirty="0" smtClean="0"/>
              <a:t> geométrica</a:t>
            </a:r>
          </a:p>
        </p:txBody>
      </p:sp>
    </p:spTree>
    <p:extLst>
      <p:ext uri="{BB962C8B-B14F-4D97-AF65-F5344CB8AC3E}">
        <p14:creationId xmlns:p14="http://schemas.microsoft.com/office/powerpoint/2010/main" val="4113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945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1700" y="1140801"/>
            <a:ext cx="8153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Programa que lleva a cabo un PCA para datos de </a:t>
            </a:r>
            <a:r>
              <a:rPr lang="es-EC" altLang="en-US" dirty="0" err="1" smtClean="0"/>
              <a:t>morfometría</a:t>
            </a:r>
            <a:r>
              <a:rPr lang="es-EC" altLang="en-US" dirty="0" smtClean="0"/>
              <a:t> geométrica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Primero hace la alineación de hitos (</a:t>
            </a:r>
            <a:r>
              <a:rPr lang="es-EC" altLang="en-US" i="1" dirty="0" smtClean="0"/>
              <a:t>Procrustes </a:t>
            </a:r>
            <a:r>
              <a:rPr lang="es-EC" altLang="en-US" i="1" dirty="0" err="1" smtClean="0"/>
              <a:t>superimposition</a:t>
            </a:r>
            <a:r>
              <a:rPr lang="es-EC" altLang="en-US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Emplea </a:t>
            </a:r>
            <a:r>
              <a:rPr lang="es-EC" altLang="en-US" dirty="0" smtClean="0"/>
              <a:t>la función de placa delgada para generar las variables </a:t>
            </a:r>
            <a:r>
              <a:rPr lang="es-EC" altLang="en-US" dirty="0" smtClean="0"/>
              <a:t>de </a:t>
            </a:r>
            <a:r>
              <a:rPr lang="es-EC" altLang="en-US" dirty="0" smtClean="0"/>
              <a:t>la forma </a:t>
            </a:r>
            <a:r>
              <a:rPr lang="es-EC" altLang="en-US" dirty="0" smtClean="0"/>
              <a:t>y otras variables que podemos guardar y abrir en Excel y otros programas</a:t>
            </a:r>
          </a:p>
          <a:p>
            <a:r>
              <a:rPr lang="es-EC" altLang="en-US" dirty="0" smtClean="0"/>
              <a:t>También permite </a:t>
            </a:r>
            <a:r>
              <a:rPr lang="es-EC" altLang="en-US" dirty="0"/>
              <a:t>visualizar la variación en la forma asociada con los </a:t>
            </a:r>
            <a:r>
              <a:rPr lang="es-EC" altLang="en-US" dirty="0" err="1"/>
              <a:t>PC’s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866900" y="233363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>
                <a:latin typeface="Arial Unicode MS" pitchFamily="34" charset="-128"/>
              </a:rPr>
              <a:t>TPSRelw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64" y="4727463"/>
            <a:ext cx="3170839" cy="213053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103406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3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1821" y="1378754"/>
            <a:ext cx="5166912" cy="487882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Abrir el archivo creado en TPSDig2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i="1" dirty="0" err="1" smtClean="0"/>
              <a:t>Consensus</a:t>
            </a:r>
            <a:r>
              <a:rPr lang="es-EC" altLang="en-US" dirty="0" smtClean="0"/>
              <a:t>: lleva a cabo la alineación de los </a:t>
            </a:r>
            <a:r>
              <a:rPr lang="es-EC" altLang="en-US" dirty="0" smtClean="0"/>
              <a:t>especímenes </a:t>
            </a:r>
            <a:r>
              <a:rPr lang="es-EC" altLang="en-US" dirty="0" smtClean="0"/>
              <a:t>y crea la figura </a:t>
            </a:r>
            <a:r>
              <a:rPr lang="es-EC" altLang="en-US" dirty="0" smtClean="0"/>
              <a:t>consenso </a:t>
            </a:r>
            <a:r>
              <a:rPr lang="es-EC" altLang="en-US" dirty="0" smtClean="0"/>
              <a:t>(promedio)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Genera las variables de la forma del cuerpo para análisis estadísticos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err="1" smtClean="0"/>
              <a:t>Relative</a:t>
            </a:r>
            <a:r>
              <a:rPr lang="es-EC" altLang="en-US" dirty="0" smtClean="0"/>
              <a:t> </a:t>
            </a:r>
            <a:r>
              <a:rPr lang="es-EC" altLang="en-US" dirty="0" err="1" smtClean="0"/>
              <a:t>Warps</a:t>
            </a:r>
            <a:r>
              <a:rPr lang="es-EC" altLang="en-US" dirty="0" smtClean="0"/>
              <a:t>: Lleva a cabo el PCA 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>
                <a:latin typeface="Arial Unicode MS" pitchFamily="34" charset="-128"/>
              </a:rPr>
              <a:t>TPSRelw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5" y="1906958"/>
            <a:ext cx="5163255" cy="346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1143068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1816" y="1544199"/>
            <a:ext cx="5166912" cy="4670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figura </a:t>
            </a:r>
            <a:r>
              <a:rPr lang="es-EC" altLang="en-US" dirty="0" smtClean="0"/>
              <a:t>consenso </a:t>
            </a:r>
            <a:r>
              <a:rPr lang="es-EC" altLang="en-US" dirty="0" smtClean="0"/>
              <a:t>es el promedio de las formas de todos los especímenes en el archivo</a:t>
            </a:r>
          </a:p>
          <a:p>
            <a:pPr eaLnBrk="1" hangingPunct="1">
              <a:lnSpc>
                <a:spcPct val="90000"/>
              </a:lnSpc>
            </a:pPr>
            <a:endParaRPr lang="es-EC" altLang="en-US" dirty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También se puede ver las desviaciones de todos los especímenes en el archivo modificando la opción bajo el botón </a:t>
            </a:r>
            <a:r>
              <a:rPr lang="es-EC" altLang="en-US" dirty="0" smtClean="0"/>
              <a:t>“</a:t>
            </a:r>
            <a:r>
              <a:rPr lang="es-EC" altLang="en-US" i="1" dirty="0" err="1" smtClean="0"/>
              <a:t>Options</a:t>
            </a:r>
            <a:r>
              <a:rPr lang="es-EC" altLang="en-US" dirty="0" smtClean="0"/>
              <a:t>”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>
            <a:off x="1828800" y="1206347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30724" name="Line 5"/>
          <p:cNvSpPr>
            <a:spLocks noChangeShapeType="1"/>
          </p:cNvSpPr>
          <p:nvPr/>
        </p:nvSpPr>
        <p:spPr bwMode="auto">
          <a:xfrm>
            <a:off x="1828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Consensus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" y="1435478"/>
            <a:ext cx="6105461" cy="2226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" y="3775113"/>
            <a:ext cx="6105461" cy="22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1816" y="1544199"/>
            <a:ext cx="5166912" cy="4670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“</a:t>
            </a:r>
            <a:r>
              <a:rPr lang="es-EC" altLang="en-US" i="1" dirty="0" err="1" smtClean="0"/>
              <a:t>Relative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Warps</a:t>
            </a:r>
            <a:r>
              <a:rPr lang="es-EC" altLang="en-US" dirty="0" smtClean="0"/>
              <a:t>” son los </a:t>
            </a:r>
            <a:r>
              <a:rPr lang="es-EC" altLang="en-US" dirty="0" err="1" smtClean="0"/>
              <a:t>PCs</a:t>
            </a:r>
            <a:r>
              <a:rPr lang="es-EC" altLang="en-US" dirty="0" smtClean="0"/>
              <a:t>. Seleccionando “</a:t>
            </a:r>
            <a:r>
              <a:rPr lang="es-EC" altLang="en-US" i="1" dirty="0" err="1" smtClean="0"/>
              <a:t>Relative</a:t>
            </a:r>
            <a:r>
              <a:rPr lang="es-EC" altLang="en-US" i="1" dirty="0" smtClean="0"/>
              <a:t> </a:t>
            </a:r>
            <a:r>
              <a:rPr lang="es-EC" altLang="en-US" i="1" dirty="0" err="1" smtClean="0"/>
              <a:t>Warps</a:t>
            </a:r>
            <a:r>
              <a:rPr lang="es-EC" altLang="en-US" dirty="0" smtClean="0"/>
              <a:t>” bajo “</a:t>
            </a:r>
            <a:r>
              <a:rPr lang="es-EC" altLang="en-US" i="1" dirty="0" err="1" smtClean="0"/>
              <a:t>Display</a:t>
            </a:r>
            <a:r>
              <a:rPr lang="es-EC" altLang="en-US" dirty="0" smtClean="0"/>
              <a:t>” se ve los resultados del PCA con los especímenes estando distribuidos en el espacio formado por </a:t>
            </a:r>
            <a:r>
              <a:rPr lang="es-EC" altLang="en-US" dirty="0" err="1" smtClean="0"/>
              <a:t>PCs</a:t>
            </a:r>
            <a:r>
              <a:rPr lang="es-EC" altLang="en-US" dirty="0" smtClean="0"/>
              <a:t> </a:t>
            </a:r>
            <a:r>
              <a:rPr lang="es-EC" altLang="en-US" dirty="0" smtClean="0"/>
              <a:t>1 y 2.</a:t>
            </a:r>
          </a:p>
          <a:p>
            <a:r>
              <a:rPr lang="es-EC" altLang="en-US" dirty="0" smtClean="0"/>
              <a:t>Cada punto es un pez. El número indica el n</a:t>
            </a:r>
            <a:r>
              <a:rPr lang="es-EC" altLang="en-US" dirty="0"/>
              <a:t>ú</a:t>
            </a:r>
            <a:r>
              <a:rPr lang="es-EC" altLang="en-US" dirty="0" smtClean="0"/>
              <a:t>mero del pez en el archivo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Relative Warps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4" y="1544199"/>
            <a:ext cx="5744283" cy="45150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117845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1816" y="1544199"/>
            <a:ext cx="5166912" cy="4670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Usando los iconos de la cámara o filmadora, se puede obtener figuras que representan la forma del cuerpo estimada para diferentes lugares en el espacio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</a:t>
            </a:r>
            <a:r>
              <a:rPr lang="en-US" altLang="en-US" sz="4000" dirty="0" err="1">
                <a:latin typeface="Arial Unicode MS" pitchFamily="34" charset="-128"/>
              </a:rPr>
              <a:t>G</a:t>
            </a:r>
            <a:r>
              <a:rPr lang="en-US" altLang="en-US" sz="4000" dirty="0" err="1" smtClean="0">
                <a:latin typeface="Arial Unicode MS" pitchFamily="34" charset="-128"/>
              </a:rPr>
              <a:t>radillas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4" y="1544199"/>
            <a:ext cx="5744283" cy="4515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2" y="3836419"/>
            <a:ext cx="2047416" cy="556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537" y="4097870"/>
            <a:ext cx="2298279" cy="682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34" y="5039123"/>
            <a:ext cx="4910857" cy="1459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98" y="3618138"/>
            <a:ext cx="5024530" cy="136618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0" y="125329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1816" y="1544199"/>
            <a:ext cx="5166912" cy="4670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Se puede cambiar cuales </a:t>
            </a:r>
            <a:r>
              <a:rPr lang="es-EC" altLang="en-US" dirty="0" err="1" smtClean="0"/>
              <a:t>PCs</a:t>
            </a:r>
            <a:r>
              <a:rPr lang="es-EC" altLang="en-US" dirty="0" smtClean="0"/>
              <a:t> </a:t>
            </a:r>
            <a:r>
              <a:rPr lang="es-EC" altLang="en-US" dirty="0" smtClean="0"/>
              <a:t>se ven en el gráfico. Hay tantos </a:t>
            </a:r>
            <a:r>
              <a:rPr lang="es-EC" altLang="en-US" dirty="0" err="1" smtClean="0"/>
              <a:t>PCs</a:t>
            </a:r>
            <a:r>
              <a:rPr lang="es-EC" altLang="en-US" dirty="0" smtClean="0"/>
              <a:t> </a:t>
            </a:r>
            <a:r>
              <a:rPr lang="es-EC" altLang="en-US" dirty="0" smtClean="0"/>
              <a:t>como hay variables derivadas de los hitos (2p-4 para datos </a:t>
            </a:r>
            <a:r>
              <a:rPr lang="es-EC" altLang="en-US" dirty="0" err="1" smtClean="0"/>
              <a:t>bi</a:t>
            </a:r>
            <a:r>
              <a:rPr lang="es-EC" altLang="en-US" dirty="0" smtClean="0"/>
              <a:t>-dimensionales)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Los PC’s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1643351"/>
            <a:ext cx="6099000" cy="306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53" y="331966"/>
            <a:ext cx="221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Este gráfico muestra PC1 vs. PC4</a:t>
            </a:r>
            <a:endParaRPr lang="es-EC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1254523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wn Arrow 9"/>
          <p:cNvSpPr/>
          <p:nvPr/>
        </p:nvSpPr>
        <p:spPr>
          <a:xfrm>
            <a:off x="473725" y="992983"/>
            <a:ext cx="583894" cy="9755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074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6602" y="1354490"/>
            <a:ext cx="5166912" cy="550350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Bajo el botón “</a:t>
            </a:r>
            <a:r>
              <a:rPr lang="es-EC" altLang="en-US" i="1" dirty="0" smtClean="0"/>
              <a:t>File</a:t>
            </a:r>
            <a:r>
              <a:rPr lang="es-EC" altLang="en-US" dirty="0" smtClean="0"/>
              <a:t>” se puede seleccionar “</a:t>
            </a:r>
            <a:r>
              <a:rPr lang="es-EC" altLang="en-US" i="1" dirty="0" smtClean="0"/>
              <a:t>View </a:t>
            </a:r>
            <a:r>
              <a:rPr lang="es-EC" altLang="en-US" i="1" dirty="0" err="1" smtClean="0"/>
              <a:t>Report</a:t>
            </a:r>
            <a:r>
              <a:rPr lang="es-EC" altLang="en-US" dirty="0" smtClean="0"/>
              <a:t>” para ver el reporte listando las operaciones efectuadas por el programa y los resultados. 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La información mas importante es el porcentaje de la varianza explicada por cada PC. </a:t>
            </a:r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En este ejemplo PC1 explica 47.87% de la varianza original y PC 2=20.58%. Es decir, los dos </a:t>
            </a:r>
            <a:r>
              <a:rPr lang="es-EC" altLang="en-US" dirty="0" err="1" smtClean="0"/>
              <a:t>PC’s</a:t>
            </a:r>
            <a:r>
              <a:rPr lang="es-EC" altLang="en-US" dirty="0" smtClean="0"/>
              <a:t> combinados explican 68.46% de la varianza original</a:t>
            </a:r>
            <a:endParaRPr lang="es-EC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0724" name="Line 5"/>
          <p:cNvSpPr>
            <a:spLocks noChangeShapeType="1"/>
          </p:cNvSpPr>
          <p:nvPr/>
        </p:nvSpPr>
        <p:spPr bwMode="auto">
          <a:xfrm>
            <a:off x="1828800" y="6710855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C"/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690630" y="284958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El </a:t>
            </a:r>
            <a:r>
              <a:rPr lang="en-US" altLang="en-US" sz="4000" dirty="0" err="1" smtClean="0">
                <a:latin typeface="Arial Unicode MS" pitchFamily="34" charset="-128"/>
              </a:rPr>
              <a:t>Reporte</a:t>
            </a:r>
            <a:endParaRPr lang="en-US" altLang="en-US" sz="4000" dirty="0">
              <a:latin typeface="Arial Unicode MS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02" y="1419712"/>
            <a:ext cx="3804383" cy="49853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1114496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50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153400" cy="4800600"/>
          </a:xfrm>
        </p:spPr>
        <p:txBody>
          <a:bodyPr>
            <a:normAutofit/>
          </a:bodyPr>
          <a:lstStyle/>
          <a:p>
            <a:r>
              <a:rPr lang="es-EC" altLang="en-US" dirty="0"/>
              <a:t>Bajo “</a:t>
            </a:r>
            <a:r>
              <a:rPr lang="es-EC" altLang="en-US" i="1" dirty="0"/>
              <a:t>File</a:t>
            </a:r>
            <a:r>
              <a:rPr lang="es-EC" altLang="en-US" dirty="0"/>
              <a:t>”/“</a:t>
            </a:r>
            <a:r>
              <a:rPr lang="es-EC" altLang="en-US" i="1" dirty="0" err="1"/>
              <a:t>Save</a:t>
            </a:r>
            <a:r>
              <a:rPr lang="es-EC" altLang="en-US" dirty="0"/>
              <a:t>”, se puede guardar:</a:t>
            </a:r>
          </a:p>
          <a:p>
            <a:pPr lvl="1"/>
            <a:r>
              <a:rPr lang="es-EC" altLang="en-US" dirty="0"/>
              <a:t>Las coordenadas de la figura </a:t>
            </a:r>
            <a:r>
              <a:rPr lang="es-EC" altLang="en-US" dirty="0" smtClean="0"/>
              <a:t>consenso </a:t>
            </a:r>
            <a:r>
              <a:rPr lang="es-EC" altLang="en-US" dirty="0"/>
              <a:t>del archivo</a:t>
            </a:r>
          </a:p>
          <a:p>
            <a:pPr lvl="1"/>
            <a:r>
              <a:rPr lang="es-EC" altLang="en-US" dirty="0"/>
              <a:t>Un archivo con los </a:t>
            </a:r>
            <a:r>
              <a:rPr lang="es-EC" altLang="en-US" dirty="0" smtClean="0"/>
              <a:t>especímenes </a:t>
            </a:r>
            <a:r>
              <a:rPr lang="es-EC" altLang="en-US" dirty="0"/>
              <a:t>alineados</a:t>
            </a:r>
          </a:p>
          <a:p>
            <a:pPr lvl="1"/>
            <a:r>
              <a:rPr lang="es-EC" altLang="en-US" dirty="0"/>
              <a:t>El tamaño </a:t>
            </a:r>
            <a:r>
              <a:rPr lang="es-EC" altLang="en-US" dirty="0" err="1"/>
              <a:t>centroide</a:t>
            </a:r>
            <a:r>
              <a:rPr lang="es-EC" altLang="en-US" dirty="0"/>
              <a:t> de los </a:t>
            </a:r>
            <a:r>
              <a:rPr lang="es-EC" altLang="en-US" dirty="0"/>
              <a:t>especímenes </a:t>
            </a:r>
            <a:endParaRPr lang="es-EC" altLang="en-US" dirty="0" smtClean="0"/>
          </a:p>
          <a:p>
            <a:pPr lvl="1"/>
            <a:r>
              <a:rPr lang="es-EC" altLang="en-US" dirty="0" smtClean="0"/>
              <a:t>Las </a:t>
            </a:r>
            <a:r>
              <a:rPr lang="es-EC" altLang="en-US" dirty="0"/>
              <a:t>variables de la forma del cuerpo (</a:t>
            </a:r>
            <a:r>
              <a:rPr lang="es-EC" altLang="en-US" i="1" dirty="0" err="1"/>
              <a:t>Weight</a:t>
            </a:r>
            <a:r>
              <a:rPr lang="es-EC" altLang="en-US" i="1" dirty="0"/>
              <a:t> </a:t>
            </a:r>
            <a:r>
              <a:rPr lang="es-EC" altLang="en-US" i="1" dirty="0" err="1"/>
              <a:t>Matrix</a:t>
            </a:r>
            <a:r>
              <a:rPr lang="es-EC" altLang="en-US" dirty="0"/>
              <a:t>)</a:t>
            </a:r>
          </a:p>
          <a:p>
            <a:pPr lvl="1"/>
            <a:r>
              <a:rPr lang="es-EC" altLang="en-US" dirty="0"/>
              <a:t>Los valores PC de cada individuo del </a:t>
            </a:r>
            <a:r>
              <a:rPr lang="es-EC" altLang="en-US" dirty="0" smtClean="0"/>
              <a:t>ACP </a:t>
            </a:r>
            <a:r>
              <a:rPr lang="es-EC" altLang="en-US" dirty="0"/>
              <a:t>efectuado (</a:t>
            </a:r>
            <a:r>
              <a:rPr lang="es-EC" altLang="en-US" i="1" dirty="0" err="1"/>
              <a:t>Relative</a:t>
            </a:r>
            <a:r>
              <a:rPr lang="es-EC" altLang="en-US" i="1" dirty="0"/>
              <a:t> </a:t>
            </a:r>
            <a:r>
              <a:rPr lang="es-EC" altLang="en-US" i="1" dirty="0" err="1"/>
              <a:t>Warps</a:t>
            </a:r>
            <a:r>
              <a:rPr lang="es-EC" altLang="en-US" i="1" dirty="0"/>
              <a:t> Score </a:t>
            </a:r>
            <a:r>
              <a:rPr lang="es-EC" altLang="en-US" i="1" dirty="0" err="1"/>
              <a:t>Matrix</a:t>
            </a:r>
            <a:r>
              <a:rPr lang="es-EC" altLang="en-US" dirty="0"/>
              <a:t>)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s-EC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s-EC" altLang="en-US" dirty="0" smtClean="0"/>
              <a:t>Estos nuevos archivos se pueden usar en otros análisis o importar a Excel u otros programas para graficar</a:t>
            </a:r>
          </a:p>
        </p:txBody>
      </p:sp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1866900" y="492126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 err="1" smtClean="0">
                <a:latin typeface="Arial Unicode MS" pitchFamily="34" charset="-128"/>
              </a:rPr>
              <a:t>TPSRelw</a:t>
            </a:r>
            <a:r>
              <a:rPr lang="en-US" altLang="en-US" sz="4000" dirty="0" smtClean="0">
                <a:latin typeface="Arial Unicode MS" pitchFamily="34" charset="-128"/>
              </a:rPr>
              <a:t>: Como </a:t>
            </a:r>
            <a:r>
              <a:rPr lang="en-US" altLang="en-US" sz="4000" dirty="0" err="1" smtClean="0">
                <a:latin typeface="Arial Unicode MS" pitchFamily="34" charset="-128"/>
              </a:rPr>
              <a:t>Guardar</a:t>
            </a:r>
            <a:r>
              <a:rPr lang="en-US" altLang="en-US" sz="4000" dirty="0" smtClean="0">
                <a:latin typeface="Arial Unicode MS" pitchFamily="34" charset="-128"/>
              </a:rPr>
              <a:t> </a:t>
            </a:r>
            <a:r>
              <a:rPr lang="en-US" altLang="en-US" sz="4000" dirty="0" err="1" smtClean="0">
                <a:latin typeface="Arial Unicode MS" pitchFamily="34" charset="-128"/>
              </a:rPr>
              <a:t>Datos</a:t>
            </a:r>
            <a:endParaRPr lang="en-US" altLang="en-US" sz="4000" dirty="0">
              <a:latin typeface="Arial Unicode MS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35255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6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1" y="568542"/>
            <a:ext cx="8229600" cy="762000"/>
          </a:xfrm>
        </p:spPr>
        <p:txBody>
          <a:bodyPr/>
          <a:lstStyle/>
          <a:p>
            <a:r>
              <a:rPr lang="en-US" altLang="es-EC" sz="4000" b="1" dirty="0" err="1">
                <a:latin typeface="+mn-lt"/>
              </a:rPr>
              <a:t>Programas</a:t>
            </a:r>
            <a:r>
              <a:rPr lang="en-US" altLang="es-EC" sz="4000" b="1" dirty="0">
                <a:latin typeface="+mn-lt"/>
              </a:rPr>
              <a:t> para la </a:t>
            </a:r>
            <a:r>
              <a:rPr lang="en-US" altLang="es-EC" sz="4000" b="1" dirty="0" err="1">
                <a:latin typeface="+mn-lt"/>
              </a:rPr>
              <a:t>Morfometr</a:t>
            </a:r>
            <a:r>
              <a:rPr lang="en-US" altLang="es-EC" sz="4000" b="1" dirty="0" err="1">
                <a:latin typeface="+mn-lt"/>
                <a:cs typeface="Calibri" panose="020F0502020204030204" pitchFamily="34" charset="0"/>
              </a:rPr>
              <a:t>ía</a:t>
            </a:r>
            <a:endParaRPr lang="en-US" altLang="es-EC" sz="4000" b="1" dirty="0">
              <a:latin typeface="+mn-lt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620982"/>
            <a:ext cx="8399463" cy="5237018"/>
          </a:xfrm>
        </p:spPr>
        <p:txBody>
          <a:bodyPr>
            <a:normAutofit/>
          </a:bodyPr>
          <a:lstStyle/>
          <a:p>
            <a:pPr eaLnBrk="1" hangingPunct="1"/>
            <a:r>
              <a:rPr lang="es-EC" altLang="es-EC" dirty="0" smtClean="0"/>
              <a:t>La </a:t>
            </a:r>
            <a:r>
              <a:rPr lang="es-EC" altLang="es-EC" dirty="0" err="1" smtClean="0"/>
              <a:t>morfometr</a:t>
            </a:r>
            <a:r>
              <a:rPr lang="es-EC" altLang="es-EC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es-EC" altLang="es-EC" dirty="0" err="1" smtClean="0"/>
              <a:t>a</a:t>
            </a:r>
            <a:r>
              <a:rPr lang="es-EC" altLang="es-EC" dirty="0" smtClean="0"/>
              <a:t> geométrica consiste de dos partes en cuanto a la parte analítica</a:t>
            </a:r>
          </a:p>
          <a:p>
            <a:pPr eaLnBrk="1" hangingPunct="1"/>
            <a:endParaRPr lang="es-EC" altLang="es-EC" sz="2400" dirty="0"/>
          </a:p>
          <a:p>
            <a:pPr eaLnBrk="1" hangingPunct="1"/>
            <a:r>
              <a:rPr lang="es-EC" altLang="es-EC" dirty="0" smtClean="0"/>
              <a:t>Generar las variables a base de los hitos</a:t>
            </a:r>
          </a:p>
          <a:p>
            <a:pPr lvl="1"/>
            <a:r>
              <a:rPr lang="es-EC" altLang="es-EC" dirty="0" smtClean="0"/>
              <a:t>Esto es espec</a:t>
            </a:r>
            <a:r>
              <a:rPr lang="es-EC" altLang="es-EC" dirty="0" smtClean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es-EC" altLang="es-EC" dirty="0" smtClean="0"/>
              <a:t>fico a la </a:t>
            </a:r>
            <a:r>
              <a:rPr lang="es-EC" altLang="es-EC" dirty="0" err="1" smtClean="0"/>
              <a:t>morfometr</a:t>
            </a:r>
            <a:r>
              <a:rPr lang="es-EC" altLang="es-EC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es-EC" altLang="es-EC" dirty="0" err="1" smtClean="0"/>
              <a:t>a</a:t>
            </a:r>
            <a:r>
              <a:rPr lang="es-EC" altLang="es-EC" dirty="0" smtClean="0"/>
              <a:t> geométrica</a:t>
            </a:r>
          </a:p>
          <a:p>
            <a:pPr eaLnBrk="1" hangingPunct="1"/>
            <a:endParaRPr lang="es-EC" altLang="es-EC" dirty="0"/>
          </a:p>
          <a:p>
            <a:pPr eaLnBrk="1" hangingPunct="1"/>
            <a:r>
              <a:rPr lang="es-EC" altLang="es-EC" dirty="0" smtClean="0"/>
              <a:t>Analizar los datos usando métodos de análisis multivariados</a:t>
            </a:r>
          </a:p>
          <a:p>
            <a:pPr lvl="1"/>
            <a:r>
              <a:rPr lang="es-EC" altLang="es-EC" dirty="0" smtClean="0"/>
              <a:t>Los métodos de análisis multivariados usados son </a:t>
            </a:r>
            <a:r>
              <a:rPr lang="es-EC" altLang="es-EC" b="1" u="sng" dirty="0" smtClean="0"/>
              <a:t>métodos estadísticos generales</a:t>
            </a:r>
            <a:r>
              <a:rPr lang="es-EC" altLang="es-EC" dirty="0" smtClean="0"/>
              <a:t>. No son específicos a la </a:t>
            </a:r>
            <a:r>
              <a:rPr lang="es-EC" altLang="es-EC" dirty="0" err="1" smtClean="0"/>
              <a:t>morfometr</a:t>
            </a:r>
            <a:r>
              <a:rPr lang="es-EC" altLang="es-EC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es-EC" altLang="es-EC" dirty="0" err="1" smtClean="0"/>
              <a:t>a</a:t>
            </a:r>
            <a:r>
              <a:rPr lang="es-EC" altLang="es-EC" dirty="0" smtClean="0"/>
              <a:t> y se pueden usar estos métodos con otros tipos de datos también</a:t>
            </a:r>
            <a:endParaRPr lang="es-EC" altLang="es-EC" dirty="0"/>
          </a:p>
        </p:txBody>
      </p:sp>
      <p:sp>
        <p:nvSpPr>
          <p:cNvPr id="34821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45466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8534400" cy="838200"/>
          </a:xfrm>
        </p:spPr>
        <p:txBody>
          <a:bodyPr/>
          <a:lstStyle/>
          <a:p>
            <a:r>
              <a:rPr lang="en-US" altLang="es-EC" sz="4000" b="1" dirty="0" err="1" smtClean="0"/>
              <a:t>Programas</a:t>
            </a:r>
            <a:r>
              <a:rPr lang="en-US" altLang="es-EC" sz="4000" b="1" dirty="0" smtClean="0"/>
              <a:t> para la </a:t>
            </a:r>
            <a:r>
              <a:rPr lang="en-US" altLang="es-EC" sz="4000" b="1" dirty="0" err="1" smtClean="0"/>
              <a:t>Morfometr</a:t>
            </a:r>
            <a:r>
              <a:rPr lang="en-US" altLang="es-EC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ía</a:t>
            </a:r>
            <a:endParaRPr lang="en-US" altLang="es-EC" sz="4000" b="1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6550"/>
            <a:ext cx="8229600" cy="2971800"/>
          </a:xfrm>
        </p:spPr>
        <p:txBody>
          <a:bodyPr/>
          <a:lstStyle/>
          <a:p>
            <a:r>
              <a:rPr lang="es-EC" altLang="es-EC" dirty="0" smtClean="0"/>
              <a:t>Hay varios programas para la implementaci</a:t>
            </a:r>
            <a:r>
              <a:rPr lang="es-EC" altLang="es-EC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s-EC" dirty="0" smtClean="0"/>
              <a:t>n de esta metodología que son </a:t>
            </a:r>
            <a:r>
              <a:rPr lang="es-EC" altLang="es-EC" b="1" dirty="0" smtClean="0"/>
              <a:t>gratis</a:t>
            </a:r>
            <a:r>
              <a:rPr lang="es-EC" altLang="es-EC" dirty="0" smtClean="0"/>
              <a:t> y están disponibles en la internet</a:t>
            </a:r>
          </a:p>
          <a:p>
            <a:endParaRPr lang="es-EC" altLang="es-EC" dirty="0" smtClean="0"/>
          </a:p>
          <a:p>
            <a:r>
              <a:rPr lang="es-EC" altLang="es-EC" dirty="0" smtClean="0"/>
              <a:t>Aprenderemos a usar la serie TPS y </a:t>
            </a:r>
            <a:r>
              <a:rPr lang="es-EC" altLang="es-EC" dirty="0" err="1" smtClean="0"/>
              <a:t>MorphoJ</a:t>
            </a:r>
            <a:endParaRPr lang="es-EC" altLang="es-EC" dirty="0"/>
          </a:p>
        </p:txBody>
      </p:sp>
      <p:pic>
        <p:nvPicPr>
          <p:cNvPr id="26629" name="Picture 5" descr="C:\Users\waguirre\Desktop\morpho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15" y="4486581"/>
            <a:ext cx="1350962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TextBox 11"/>
          <p:cNvSpPr txBox="1">
            <a:spLocks noChangeArrowheads="1"/>
          </p:cNvSpPr>
          <p:nvPr/>
        </p:nvSpPr>
        <p:spPr bwMode="auto">
          <a:xfrm>
            <a:off x="7564628" y="4414209"/>
            <a:ext cx="990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s-EC" dirty="0"/>
              <a:t>IMP 8</a:t>
            </a:r>
          </a:p>
          <a:p>
            <a:pPr algn="ctr"/>
            <a:endParaRPr lang="en-US" altLang="es-EC" dirty="0"/>
          </a:p>
          <a:p>
            <a:pPr algn="ctr"/>
            <a:r>
              <a:rPr lang="en-US" altLang="es-EC" sz="1400" dirty="0"/>
              <a:t>David Sheets</a:t>
            </a:r>
            <a:endParaRPr lang="es-EC" altLang="es-EC" sz="1400" dirty="0"/>
          </a:p>
        </p:txBody>
      </p:sp>
      <p:grpSp>
        <p:nvGrpSpPr>
          <p:cNvPr id="26631" name="Group 13"/>
          <p:cNvGrpSpPr>
            <a:grpSpLocks/>
          </p:cNvGrpSpPr>
          <p:nvPr/>
        </p:nvGrpSpPr>
        <p:grpSpPr bwMode="auto">
          <a:xfrm>
            <a:off x="2617788" y="4426144"/>
            <a:ext cx="2667000" cy="2057400"/>
            <a:chOff x="3479800" y="4470966"/>
            <a:chExt cx="2667000" cy="2057400"/>
          </a:xfrm>
        </p:grpSpPr>
        <p:pic>
          <p:nvPicPr>
            <p:cNvPr id="26633" name="Picture 4" descr="tps_1di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4661468"/>
              <a:ext cx="609600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6634" name="Picture 6" descr="tps_1pc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5544680"/>
              <a:ext cx="7366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6635" name="Picture 9" descr="tps_1r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5544680"/>
              <a:ext cx="6858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Picture 10" descr="tps_1spli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800" y="5544680"/>
              <a:ext cx="5842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Picture 13" descr="tps_1uti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4645592"/>
              <a:ext cx="635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479800" y="4470966"/>
              <a:ext cx="2667000" cy="2057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26639" name="TextBox 12"/>
            <p:cNvSpPr txBox="1">
              <a:spLocks noChangeArrowheads="1"/>
            </p:cNvSpPr>
            <p:nvPr/>
          </p:nvSpPr>
          <p:spPr bwMode="auto">
            <a:xfrm>
              <a:off x="5219700" y="4531403"/>
              <a:ext cx="863600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s-EC" sz="2000"/>
                <a:t>TPS</a:t>
              </a:r>
            </a:p>
            <a:p>
              <a:pPr algn="ctr"/>
              <a:endParaRPr lang="en-US" altLang="es-EC" sz="900"/>
            </a:p>
            <a:p>
              <a:pPr algn="ctr"/>
              <a:r>
                <a:rPr lang="en-US" altLang="es-EC" sz="1400"/>
                <a:t>Stony Brook</a:t>
              </a:r>
              <a:endParaRPr lang="es-EC" altLang="es-EC" sz="1400"/>
            </a:p>
          </p:txBody>
        </p:sp>
      </p:grpSp>
      <p:sp>
        <p:nvSpPr>
          <p:cNvPr id="26632" name="TextBox 14"/>
          <p:cNvSpPr txBox="1">
            <a:spLocks noChangeArrowheads="1"/>
          </p:cNvSpPr>
          <p:nvPr/>
        </p:nvSpPr>
        <p:spPr bwMode="auto">
          <a:xfrm>
            <a:off x="7473696" y="5641146"/>
            <a:ext cx="1676400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s-EC"/>
              <a:t>R GeoMorph Package</a:t>
            </a:r>
            <a:endParaRPr lang="es-EC" altLang="es-EC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140323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algn="ctr" eaLnBrk="1" hangingPunct="1"/>
            <a:r>
              <a:rPr lang="en-US" altLang="es-EC" sz="4000" b="1" dirty="0" smtClean="0"/>
              <a:t>La </a:t>
            </a:r>
            <a:r>
              <a:rPr lang="en-US" altLang="es-EC" sz="4000" b="1" dirty="0" err="1" smtClean="0"/>
              <a:t>Serie</a:t>
            </a:r>
            <a:r>
              <a:rPr lang="en-US" altLang="es-EC" sz="4000" b="1" dirty="0" smtClean="0"/>
              <a:t> TPS</a:t>
            </a:r>
            <a:endParaRPr lang="en-US" altLang="es-EC" sz="4000" b="1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166813"/>
            <a:ext cx="8041385" cy="1752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s-EC" altLang="es-EC" dirty="0" smtClean="0"/>
              <a:t>Serie de programas creados por F. James </a:t>
            </a:r>
            <a:r>
              <a:rPr lang="es-EC" altLang="es-EC" dirty="0" err="1" smtClean="0"/>
              <a:t>Rohlf</a:t>
            </a:r>
            <a:r>
              <a:rPr lang="es-EC" altLang="es-EC" dirty="0" smtClean="0"/>
              <a:t>, profesor de </a:t>
            </a:r>
            <a:r>
              <a:rPr lang="es-EC" altLang="es-EC" dirty="0" err="1" smtClean="0"/>
              <a:t>Stony</a:t>
            </a:r>
            <a:r>
              <a:rPr lang="es-EC" altLang="es-EC" dirty="0" smtClean="0"/>
              <a:t> </a:t>
            </a:r>
            <a:r>
              <a:rPr lang="es-EC" altLang="es-EC" dirty="0" err="1" smtClean="0"/>
              <a:t>Brook</a:t>
            </a:r>
            <a:r>
              <a:rPr lang="es-EC" altLang="es-EC" dirty="0" smtClean="0"/>
              <a:t> </a:t>
            </a:r>
            <a:r>
              <a:rPr lang="es-EC" altLang="es-EC" dirty="0" err="1" smtClean="0"/>
              <a:t>University</a:t>
            </a:r>
            <a:r>
              <a:rPr lang="es-EC" altLang="es-EC" dirty="0" smtClean="0"/>
              <a:t> en NY</a:t>
            </a:r>
          </a:p>
          <a:p>
            <a:pPr eaLnBrk="1" hangingPunct="1"/>
            <a:r>
              <a:rPr lang="es-EC" altLang="es-EC" dirty="0" smtClean="0"/>
              <a:t>Funcionan de manera modular, cada uno cumple una funci</a:t>
            </a:r>
            <a:r>
              <a:rPr lang="es-EC" altLang="es-EC" dirty="0" smtClean="0">
                <a:latin typeface="Calibri" panose="020F0502020204030204" pitchFamily="34" charset="0"/>
                <a:cs typeface="Calibri" panose="020F0502020204030204" pitchFamily="34" charset="0"/>
              </a:rPr>
              <a:t>ó</a:t>
            </a:r>
            <a:r>
              <a:rPr lang="es-EC" altLang="es-EC" dirty="0" smtClean="0"/>
              <a:t>n diferente</a:t>
            </a:r>
            <a:endParaRPr lang="es-EC" altLang="es-EC" dirty="0"/>
          </a:p>
        </p:txBody>
      </p:sp>
      <p:sp>
        <p:nvSpPr>
          <p:cNvPr id="34821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sp>
        <p:nvSpPr>
          <p:cNvPr id="34823" name="TextBox 4"/>
          <p:cNvSpPr txBox="1">
            <a:spLocks noChangeArrowheads="1"/>
          </p:cNvSpPr>
          <p:nvPr/>
        </p:nvSpPr>
        <p:spPr bwMode="auto">
          <a:xfrm>
            <a:off x="5668335" y="2805613"/>
            <a:ext cx="52080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400" dirty="0" smtClean="0"/>
              <a:t>-</a:t>
            </a:r>
            <a:r>
              <a:rPr lang="es-EC" altLang="es-EC" sz="2400" dirty="0" smtClean="0"/>
              <a:t>Disponibles gratuitamente en la web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400" dirty="0" smtClean="0"/>
              <a:t>   </a:t>
            </a:r>
            <a:endParaRPr lang="es-EC" altLang="es-EC" sz="2400" dirty="0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113696" y="2919413"/>
            <a:ext cx="4395660" cy="3554539"/>
            <a:chOff x="3479800" y="4470966"/>
            <a:chExt cx="2667000" cy="2057400"/>
          </a:xfrm>
        </p:grpSpPr>
        <p:pic>
          <p:nvPicPr>
            <p:cNvPr id="9" name="Picture 4" descr="tps_1di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4661468"/>
              <a:ext cx="609600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6" descr="tps_1pc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5544680"/>
              <a:ext cx="7366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9" descr="tps_1r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5544680"/>
              <a:ext cx="6858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tps_1sp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800" y="5544680"/>
              <a:ext cx="5842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 descr="tps_1uti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4645592"/>
              <a:ext cx="635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479800" y="4470966"/>
              <a:ext cx="2667000" cy="2057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15" name="TextBox 12"/>
            <p:cNvSpPr txBox="1">
              <a:spLocks noChangeArrowheads="1"/>
            </p:cNvSpPr>
            <p:nvPr/>
          </p:nvSpPr>
          <p:spPr bwMode="auto">
            <a:xfrm>
              <a:off x="5219700" y="4531403"/>
              <a:ext cx="863600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s-EC" sz="2000"/>
                <a:t>TPS</a:t>
              </a:r>
            </a:p>
            <a:p>
              <a:pPr algn="ctr"/>
              <a:endParaRPr lang="en-US" altLang="es-EC" sz="900"/>
            </a:p>
            <a:p>
              <a:pPr algn="ctr"/>
              <a:r>
                <a:rPr lang="en-US" altLang="es-EC" sz="1400"/>
                <a:t>Stony Brook</a:t>
              </a:r>
              <a:endParaRPr lang="es-EC" altLang="es-EC" sz="14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67" y="3292011"/>
            <a:ext cx="5563607" cy="33447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135" y="0"/>
            <a:ext cx="1643865" cy="230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algn="ctr"/>
            <a:r>
              <a:rPr lang="en-US" altLang="es-EC" sz="4000" b="1" dirty="0"/>
              <a:t>La </a:t>
            </a:r>
            <a:r>
              <a:rPr lang="en-US" altLang="es-EC" sz="4000" b="1" dirty="0" err="1"/>
              <a:t>Serie</a:t>
            </a:r>
            <a:r>
              <a:rPr lang="en-US" altLang="es-EC" sz="4000" b="1" dirty="0"/>
              <a:t> TPS</a:t>
            </a:r>
            <a:endParaRPr lang="en-US" altLang="es-EC" sz="4000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166813"/>
            <a:ext cx="8399463" cy="5224462"/>
          </a:xfrm>
        </p:spPr>
        <p:txBody>
          <a:bodyPr>
            <a:normAutofit fontScale="92500" lnSpcReduction="10000"/>
          </a:bodyPr>
          <a:lstStyle/>
          <a:p>
            <a:r>
              <a:rPr lang="es-EC" altLang="es-EC" b="1" u="sng" dirty="0" err="1" smtClean="0"/>
              <a:t>TPSUtility</a:t>
            </a:r>
            <a:r>
              <a:rPr lang="es-EC" altLang="es-EC" dirty="0" smtClean="0"/>
              <a:t>: Programa que permite la creación y manipulación de archivos </a:t>
            </a:r>
          </a:p>
          <a:p>
            <a:pPr eaLnBrk="1" hangingPunct="1"/>
            <a:r>
              <a:rPr lang="es-EC" altLang="es-EC" b="1" u="sng" dirty="0" smtClean="0"/>
              <a:t>TPSDig2: </a:t>
            </a:r>
            <a:r>
              <a:rPr lang="es-EC" altLang="es-EC" dirty="0" smtClean="0"/>
              <a:t>Programa para digitar hitos en las fotos de los especímenes y definir el tamaño de los especímenes</a:t>
            </a:r>
            <a:endParaRPr lang="es-EC" altLang="es-EC" b="1" u="sng" dirty="0" smtClean="0"/>
          </a:p>
          <a:p>
            <a:pPr eaLnBrk="1" hangingPunct="1"/>
            <a:r>
              <a:rPr lang="es-EC" altLang="es-EC" b="1" u="sng" dirty="0" err="1" smtClean="0"/>
              <a:t>TPSRelw</a:t>
            </a:r>
            <a:r>
              <a:rPr lang="es-EC" altLang="es-EC" b="1" u="sng" dirty="0" smtClean="0"/>
              <a:t>:</a:t>
            </a:r>
            <a:r>
              <a:rPr lang="es-EC" altLang="es-EC" dirty="0" smtClean="0"/>
              <a:t> Programa que realiza la alineación de los especímenes y lleva a cabo </a:t>
            </a:r>
            <a:r>
              <a:rPr lang="es-EC" altLang="es-EC" dirty="0" smtClean="0"/>
              <a:t>el ACP</a:t>
            </a:r>
            <a:endParaRPr lang="es-EC" altLang="es-EC" b="1" u="sng" dirty="0" smtClean="0"/>
          </a:p>
          <a:p>
            <a:pPr eaLnBrk="1" hangingPunct="1"/>
            <a:r>
              <a:rPr lang="es-EC" altLang="es-EC" b="1" u="sng" dirty="0" err="1" smtClean="0"/>
              <a:t>TPSRegr</a:t>
            </a:r>
            <a:r>
              <a:rPr lang="es-EC" altLang="es-EC" b="1" u="sng" dirty="0" smtClean="0"/>
              <a:t>:</a:t>
            </a:r>
            <a:r>
              <a:rPr lang="es-EC" altLang="es-EC" dirty="0" smtClean="0"/>
              <a:t> Programa que permite realizar regresión multivariada o análisis de modelos mas complejos como MANOVA</a:t>
            </a:r>
            <a:endParaRPr lang="es-EC" altLang="es-EC" b="1" u="sng" dirty="0" smtClean="0"/>
          </a:p>
          <a:p>
            <a:pPr eaLnBrk="1" hangingPunct="1"/>
            <a:r>
              <a:rPr lang="es-EC" altLang="es-EC" b="1" u="sng" dirty="0" err="1" smtClean="0"/>
              <a:t>TPSSplin</a:t>
            </a:r>
            <a:r>
              <a:rPr lang="es-EC" altLang="es-EC" b="1" u="sng" dirty="0" smtClean="0"/>
              <a:t>:</a:t>
            </a:r>
            <a:r>
              <a:rPr lang="es-EC" altLang="es-EC" dirty="0" smtClean="0"/>
              <a:t> Programa que permite la comparación de dos o mas formas</a:t>
            </a:r>
            <a:endParaRPr lang="es-EC" altLang="es-EC" b="1" u="sng" dirty="0" smtClean="0"/>
          </a:p>
          <a:p>
            <a:pPr eaLnBrk="1" hangingPunct="1"/>
            <a:r>
              <a:rPr lang="es-EC" altLang="es-EC" b="1" u="sng" dirty="0" smtClean="0"/>
              <a:t>TPSPLS:</a:t>
            </a:r>
            <a:r>
              <a:rPr lang="es-EC" altLang="es-EC" dirty="0" smtClean="0"/>
              <a:t> Programa que permite la comparación de la forma del cuerpo de una serie de especímenes con una matriz de variables  </a:t>
            </a:r>
            <a:endParaRPr lang="es-EC" altLang="es-EC" dirty="0"/>
          </a:p>
        </p:txBody>
      </p:sp>
      <p:sp>
        <p:nvSpPr>
          <p:cNvPr id="34821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6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TPSUtility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166813"/>
            <a:ext cx="8399463" cy="1752600"/>
          </a:xfrm>
        </p:spPr>
        <p:txBody>
          <a:bodyPr/>
          <a:lstStyle/>
          <a:p>
            <a:pPr eaLnBrk="1" hangingPunct="1"/>
            <a:r>
              <a:rPr lang="es-EC" altLang="es-EC" dirty="0" smtClean="0"/>
              <a:t>Programa que permite la creación y manipulación de archivos </a:t>
            </a:r>
          </a:p>
          <a:p>
            <a:pPr eaLnBrk="1" hangingPunct="1"/>
            <a:r>
              <a:rPr lang="es-EC" altLang="es-EC" dirty="0" smtClean="0"/>
              <a:t>Cumple muchas otras funciones útiles </a:t>
            </a:r>
            <a:endParaRPr lang="es-EC" altLang="es-EC" sz="2400" dirty="0"/>
          </a:p>
        </p:txBody>
      </p:sp>
      <p:sp>
        <p:nvSpPr>
          <p:cNvPr id="34821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4822" name="Picture 2" descr="C:\Users\waguirre\Desktop\ut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743201"/>
            <a:ext cx="3937000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Box 4"/>
          <p:cNvSpPr txBox="1">
            <a:spLocks noChangeArrowheads="1"/>
          </p:cNvSpPr>
          <p:nvPr/>
        </p:nvSpPr>
        <p:spPr bwMode="auto">
          <a:xfrm>
            <a:off x="6076950" y="2595831"/>
            <a:ext cx="444023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-Creación de archivos para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   definición de hitos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-Eliminar/reordenar especímenes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-Unión  de archivos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-Creación de matriz de variables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-Eliminación y cambio de orden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   de los hitos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-Creación de archivo </a:t>
            </a:r>
            <a:r>
              <a:rPr lang="es-EC" altLang="es-EC" sz="2400" dirty="0" smtClean="0"/>
              <a:t>NTS para </a:t>
            </a:r>
            <a:r>
              <a:rPr lang="es-EC" altLang="es-EC" sz="2400" dirty="0" err="1" smtClean="0"/>
              <a:t>semi</a:t>
            </a:r>
            <a:r>
              <a:rPr lang="es-EC" altLang="es-EC" sz="2400" dirty="0" smtClean="0"/>
              <a:t>-hitos</a:t>
            </a:r>
            <a:endParaRPr lang="es-EC" altLang="es-EC" sz="24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EC" sz="2400" dirty="0" smtClean="0"/>
              <a:t>-Enderezar especímenes </a:t>
            </a:r>
            <a:endParaRPr lang="es-EC" altLang="es-EC" sz="24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 dirty="0" err="1"/>
              <a:t>TPSUtility</a:t>
            </a:r>
            <a:r>
              <a:rPr lang="en-US" altLang="es-EC" sz="4000" dirty="0"/>
              <a:t>: </a:t>
            </a:r>
            <a:r>
              <a:rPr lang="en-US" altLang="es-EC" sz="4000" dirty="0" err="1"/>
              <a:t>Creación</a:t>
            </a:r>
            <a:r>
              <a:rPr lang="en-US" altLang="es-EC" sz="4000" dirty="0"/>
              <a:t> </a:t>
            </a:r>
            <a:r>
              <a:rPr lang="en-US" altLang="es-EC" sz="4000" dirty="0" smtClean="0"/>
              <a:t>del </a:t>
            </a:r>
            <a:r>
              <a:rPr lang="en-US" altLang="es-EC" sz="4000" dirty="0"/>
              <a:t>Input File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2151" y="1166813"/>
            <a:ext cx="8399463" cy="1752600"/>
          </a:xfrm>
        </p:spPr>
        <p:txBody>
          <a:bodyPr/>
          <a:lstStyle/>
          <a:p>
            <a:pPr eaLnBrk="1" hangingPunct="1"/>
            <a:r>
              <a:rPr lang="en-US" altLang="es-EC" dirty="0" err="1"/>
              <a:t>Seleccionar</a:t>
            </a:r>
            <a:r>
              <a:rPr lang="en-US" altLang="es-EC" dirty="0"/>
              <a:t> la </a:t>
            </a:r>
            <a:r>
              <a:rPr lang="en-US" altLang="es-EC" dirty="0" err="1"/>
              <a:t>carpeta</a:t>
            </a:r>
            <a:r>
              <a:rPr lang="en-US" altLang="es-EC" dirty="0"/>
              <a:t> </a:t>
            </a:r>
            <a:r>
              <a:rPr lang="en-US" altLang="es-EC" dirty="0" err="1"/>
              <a:t>donde</a:t>
            </a:r>
            <a:r>
              <a:rPr lang="en-US" altLang="es-EC" dirty="0"/>
              <a:t> </a:t>
            </a:r>
            <a:r>
              <a:rPr lang="en-US" altLang="es-EC" dirty="0" err="1"/>
              <a:t>están</a:t>
            </a:r>
            <a:r>
              <a:rPr lang="en-US" altLang="es-EC" dirty="0"/>
              <a:t> las </a:t>
            </a:r>
            <a:r>
              <a:rPr lang="en-US" altLang="es-EC" dirty="0" err="1"/>
              <a:t>fotos</a:t>
            </a:r>
            <a:r>
              <a:rPr lang="en-US" altLang="es-EC" dirty="0"/>
              <a:t> (</a:t>
            </a:r>
            <a:r>
              <a:rPr lang="en-US" altLang="es-EC" i="1" dirty="0"/>
              <a:t>input file</a:t>
            </a:r>
            <a:r>
              <a:rPr lang="en-US" altLang="es-EC" dirty="0"/>
              <a:t>) y </a:t>
            </a:r>
            <a:r>
              <a:rPr lang="en-US" altLang="es-EC" dirty="0" err="1"/>
              <a:t>crear</a:t>
            </a:r>
            <a:r>
              <a:rPr lang="en-US" altLang="es-EC" dirty="0"/>
              <a:t> el </a:t>
            </a:r>
            <a:r>
              <a:rPr lang="en-US" altLang="es-EC" dirty="0" err="1"/>
              <a:t>nuevo</a:t>
            </a:r>
            <a:r>
              <a:rPr lang="en-US" altLang="es-EC" dirty="0"/>
              <a:t> </a:t>
            </a:r>
            <a:r>
              <a:rPr lang="en-US" altLang="es-EC" dirty="0" err="1"/>
              <a:t>archivo</a:t>
            </a:r>
            <a:r>
              <a:rPr lang="en-US" altLang="es-EC" dirty="0"/>
              <a:t> </a:t>
            </a:r>
            <a:r>
              <a:rPr lang="en-US" altLang="es-EC" dirty="0" err="1"/>
              <a:t>en</a:t>
            </a:r>
            <a:r>
              <a:rPr lang="en-US" altLang="es-EC" dirty="0"/>
              <a:t> </a:t>
            </a:r>
            <a:r>
              <a:rPr lang="en-US" altLang="es-EC" dirty="0" err="1"/>
              <a:t>esa</a:t>
            </a:r>
            <a:r>
              <a:rPr lang="en-US" altLang="es-EC" dirty="0"/>
              <a:t> </a:t>
            </a:r>
            <a:r>
              <a:rPr lang="en-US" altLang="es-EC" dirty="0" err="1"/>
              <a:t>capeta</a:t>
            </a:r>
            <a:r>
              <a:rPr lang="en-US" altLang="es-EC" dirty="0"/>
              <a:t> (</a:t>
            </a:r>
            <a:r>
              <a:rPr lang="en-US" altLang="es-EC" i="1" dirty="0"/>
              <a:t>output</a:t>
            </a:r>
            <a:r>
              <a:rPr lang="en-US" altLang="es-EC" dirty="0"/>
              <a:t>)</a:t>
            </a:r>
          </a:p>
          <a:p>
            <a:pPr lvl="1" eaLnBrk="1" hangingPunct="1"/>
            <a:r>
              <a:rPr lang="en-US" altLang="es-EC" sz="2000" dirty="0"/>
              <a:t>“</a:t>
            </a:r>
            <a:r>
              <a:rPr lang="en-US" altLang="es-EC" sz="2000" i="1" dirty="0"/>
              <a:t>Build </a:t>
            </a:r>
            <a:r>
              <a:rPr lang="en-US" altLang="es-EC" sz="2000" i="1" dirty="0" err="1"/>
              <a:t>tps</a:t>
            </a:r>
            <a:r>
              <a:rPr lang="en-US" altLang="es-EC" sz="2000" i="1" dirty="0"/>
              <a:t> file from images</a:t>
            </a:r>
            <a:r>
              <a:rPr lang="en-US" altLang="es-EC" sz="2000" dirty="0"/>
              <a:t>”</a:t>
            </a:r>
          </a:p>
        </p:txBody>
      </p:sp>
      <p:sp>
        <p:nvSpPr>
          <p:cNvPr id="35845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5846" name="Picture 2" descr="C:\Users\waguirre\Desktop\ut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743201"/>
            <a:ext cx="3937000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Box 4"/>
          <p:cNvSpPr txBox="1">
            <a:spLocks noChangeArrowheads="1"/>
          </p:cNvSpPr>
          <p:nvPr/>
        </p:nvSpPr>
        <p:spPr bwMode="auto">
          <a:xfrm>
            <a:off x="6324600" y="3200400"/>
            <a:ext cx="3602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400" dirty="0"/>
              <a:t>-</a:t>
            </a:r>
            <a:r>
              <a:rPr lang="en-US" altLang="es-EC" sz="2400" i="1" dirty="0"/>
              <a:t>Setup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400" dirty="0"/>
              <a:t>-</a:t>
            </a:r>
            <a:r>
              <a:rPr lang="en-US" altLang="es-EC" sz="2400" dirty="0" err="1"/>
              <a:t>Seleccionar</a:t>
            </a:r>
            <a:r>
              <a:rPr lang="en-US" altLang="es-EC" sz="2400" dirty="0"/>
              <a:t> </a:t>
            </a:r>
            <a:r>
              <a:rPr lang="en-US" altLang="es-EC" sz="2400" dirty="0" err="1"/>
              <a:t>fotos</a:t>
            </a:r>
            <a:endParaRPr lang="en-US" altLang="es-EC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400" dirty="0"/>
              <a:t>-</a:t>
            </a:r>
            <a:r>
              <a:rPr lang="en-US" altLang="es-EC" sz="2400" dirty="0" err="1"/>
              <a:t>Verificar</a:t>
            </a:r>
            <a:r>
              <a:rPr lang="en-US" altLang="es-EC" sz="2400" dirty="0"/>
              <a:t> el </a:t>
            </a:r>
            <a:r>
              <a:rPr lang="en-US" altLang="es-EC" sz="2400" dirty="0" err="1"/>
              <a:t>orden</a:t>
            </a:r>
            <a:endParaRPr lang="en-US" altLang="es-EC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24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7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17475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El Input File: TPS File</a:t>
            </a:r>
          </a:p>
        </p:txBody>
      </p:sp>
      <p:sp>
        <p:nvSpPr>
          <p:cNvPr id="36868" name="AutoShape 2" descr="data:image/jpeg;base64,/9j/4AAQSkZJRgABAQAAAQABAAD/2wCEAAkGBxQTEhUUExQWFhUXGBsaGBgYFxgcHBkcGB4YFxodHhwYHSggGBwlHBwWITEhJSorLi4uFx8zODMsNygtLisBCgoKBQUFDgUFDisZExkrKysrKysrKysrKysrKysrKysrKysrKysrKysrKysrKysrKysrKysrKysrKysrKysrK//AABEIAPUAzQMBIgACEQEDEQH/xAAcAAABBQEBAQAAAAAAAAAAAAAAAgMEBQYHAQj/xAA+EAABAwIEAwUGBAUDBAMAAAABAgMRACEEEjFBBVFhBhMicYEHMpGhsfAUI8HRFUJS4fFygqIzYrLCCCSS/8QAFAEBAAAAAAAAAAAAAAAAAAAAAP/EABQRAQAAAAAAAAAAAAAAAAAAAAD/2gAMAwEAAhEDEQA/AO40UUUBRRRQFFFFAUUUUBRUDjPESw3nDLjxn3G8k2BUTK1JSAADqeQFzUXCdpGnFYYICz+Jb7xBiAlOXOM0mQSJsJ0oLmiiigKS4DBggGLEiQDtaRPxrjntd9qL+ExBweDKULQkFx0pCiCoZglIUCkeEgkkHXaK89kftRfxeIGDxpStS0qLbgSEklIKilQSAk+EEyANN5oOk9juIOPMuKdUFKRicQ0CEhPhadW2mw6JFXtRsFgGmQQ02hsEkkISEgk6kxqTzqTQFFZXG4yOJNNoxgB1dYUpsJyFBCEhJ8RcU545GyTNonVUBRRRQFFFFAUUUUBRRRQFFFFAUUUUBRRRQFFeKNuVc3wxZW3ikt4l3K4pIaS69iRCkpWCtTnvo7wgqyAx+WjQqIoNvx/h7j7XdtuhqSMxKM4UndEZkwDYG+kjeszx3B4fBOMY3F4vu+7UQqzoS6tSA2MraXCEDIkeEJPu3rScCxKvwbC3wptXdIKw4oFSTlE5lWkzqbVzP2q4xniIbYQo5G1Z+8TuqMsCdUxNBt8R28wojuiXgQFBSIywepIrP8Z7dOOJKGk90CffCpVHS3hNY7A4FLLaG0TCUxffeTbWZp55InSKDLdr+y72Kd/EMnOtYAWlaoUop8MhSzCrAWna0052N7HYvDOpxLgLSkg5AFDMCQU5iUm1iRHWtZmjy+k0kIUqIvMxH7a0Fqe2GNAyqdAga5EyfWKzXant7xVstjDuKKdTDaFEkbGU+6fs08tu99airCpgc6DuvDkBbbbq0I71SEqUQAYUUiYO4nSp1c17J9qVspCHUlTU2KdUb2G6elXeO9pXD2sQ3h1PErcywQklKc5hOY/yz8t4oLXtLxw4UNqyIUla0oJU6lBlakoAQCDnVcmJFkm9XVVvF+EJxAKHFr7pScq2xlyrEg3kEg7SCLHyIsqAooooCiiigKKK8AoPaKKKAooooCmXMUhKkoK0havdSVAFUawNTT1ZTtLhs+KY/wDqOuBKm3FPthqQUKVkRKlpUEgkqVANrCZMBpcPikLnItKspg5VAweRjQ9KernrfF2uHN4vGvYN7DphpASA1CkoKkNJTkcMr8SlKUqLKAvlqi4h22/ijY/D52mhqDZRWIscpjKNvn0DLdocFiVcWed/E96wVqIIWSMsHKjLp4ZjlaanBEU5CgTMT0oKNKB0n4bUzJp4JmRttSAkRNrW3vQSWVH7+9aWXi0qUzPwIj9KawyQowcwFrgbU8/hMjgzLCh1CgY6yLUEN7EKUoqm/OmmkR5nU1PxCUfySBB1i/lFQUXAoFpJ5kEXEHSqviHBG3nkvOSViLzE5dCY1irNaTrXg100oN12U7Z6M4knklw77AKPPrW8rheKBLSgkgOZTlkWBgwSPOKtvYdisYlT7eMeWpKo7pLi85lM58pk5RGXw9NLUGvxD738WZCm1933bwBCvAB+SUkgGAoqDmt400Na+iigKKKKAooooCiiigKKKKCsc4/h0vFhTqUuAEkGQLALPiIykhJBImQCDUrAY9t5sONLC0EqAUNCUkoV8FAj0qnewmJVjUuFllTLYV3au+UFgqTClFHdQVEwj37JnnFZLtHxxzg3CkoeZS4tx55EIcOWHluvSVZQQQlURGooPO23adGLQ7hUtpWyrwqUq5OUzKR/LcWOu9qyvCMIhkBDaYABgD6knWoHBsX3zbakiAoTBGh0gcx1q5aSULKVWMffyoBZ30psgjQfGpvdjckaaDX12r0qGgT5X+5oK7NaTa8RT2HwwPiVIHOpLjCfecmekfIVDxvEoGVHi9IA8xQX2BU0mTnMgQhQhIvafFMXqK0UJWe9CiCbzcnzM1Q4R5ROVSrKIkwNDqYq3xQlRhVhcTuNp3mKD3iLoBypCQnaLnpJOt6rssQTp02qWhIkbU8pscvDpa/0oICTMX506m+leqw0ScwjkfuaVh3QgSUSdiTYdbXNB7icEpDiQRZSQqdZBm9WHCEyZBKFiCgzbUmelVf4kEeIEEbg/cClrQrwrNgdFJOkW9b/ACoOucC4gX2UrIhUlKuWZJgx0qg7YKUMQwpCipSCj8gPvtqWFOJSVJS0Ql3KASQuQALwDNc27DdoeIN8UDbrkYNS1gyBkgg5Cm0hRVl+Jmu8UBRRRQFFFFAUUUUDGNfKEFSUKcUNEJiSSYFzYeZ0FZpHbhBbz9y4MufvRKJbDb34ZRkGFjOFG2yTvAOj4lh1ONLQhxTSlCA4kAqTO4zWms+exwISFvqUAjulDu20hTedDgTCQMpBSRPJat4IDU1hO3XHG1KOFU2hxAguBSQoE6pSAbWsZ6jrWe7ce1HFYXiZwTTLZQMgKlBRWS4kKzJgwAmdCD7pqmWsrUSTKiSSonU70FvxENJZbcaRkUo2iLc/htVKt5QXOp1k3J+zVo9jUqygIBSgEaGCTqfvmagLG+2g+zQNr4hP8pmncNj4kxcaTv8AKKYDdKRhiZIBjnyoDFvl1Uq9OlIU3zA+EU7kymFaGnk5RuPIn7NBBCVSMpMjY9Kloxw/mBHMwTH9qEoQowcpOwERfnNT2WUokJKesDT4j6UCWcYCLG2wgx8xUttsZr2ETGh+lJaZSPdTB5jr600pyDEyTregXi0NkEoSsX1MFPyqqcUJIiD51YtvqAKR8NjUN1E332oGVARCgYkSRy1/b4VIaxRAyAZ0XMeYv5RzppLxAIMR1qOHZJIEC+nlEUCcO6jMQoCCbdPhXV+w3FS8wUKnM0cpKjJIN0n4W9K5OpoRNr7cqY4r2nx2CbK8ISFOEBZyBURoQCCOYmg73xHGJZacdXZDaFLV/pQCo/IVA7NcaTimyoEBSSAtACgWypKVhJzgZjlUDmAgzbnUPsjxA4/h7asQElbjeV9A0lQIUCnVMi8dateFcKbYCgjMSogqUpRUo5UpQm55JSkek6kmgnUUUUBUB/jLKHgypcOFClwQqMqMpUSqMojMnf8AmFT6oeJ8HW7jGXoQWm2nmlJJVKg/3c2yxA7uNb5touE/hXF2sRm7sklOWQpKkmFgLQYUAYKTIPnuDVZ2n7UowvgAzOkSBsAeZ/SouB7NuYbD4s4dQS+62EtZlrWlvumyhpOdzxKAMmSBrEWri3A043M7+NWtSiYHeLzqkTJCgTbSLxa1Bo8Uc61LUJWokydb6/Omsv8Aem2FqHL1qYlMgG06eXpQeNugAj13vS+4lIN5On62i9JAMgculScPi1oOsAdJ05UEdrDQb7dDEc52FOZxMD0TzOnxp5zElVj0++tor3graC9lWuDqDtO1zYGgkcQ4Y8W0QLybRdJ3vy5Te9Y9xKphSiY+771vOLNuJGVRVFgbkDyvrWV4tgwF8pvF/S+9BWKCdvnr8qdbxawLLUCDab+kmhtUE/ttvTSzJMb9BQW2G4go+GRreBv9fWpmVaYlJIOh2J/WqBjGgWI9flNTWOIryhBUcv8ALa3QdDQWTql7kCNpiaSyskG0kCf3qEMQSfHJPPepbb5BBvOh00Igj4UDGLxKYIj1+9aipSbG4n79anOsyTcRzt9ipvD+GF5IhaUhMzNo39Z86CpgaUhT5Ay6jadq9fOUmCCLiRvFqZUoGaDZezTiSW3lNKMd6Bln+pO3qCa6ctUAnlXzTx7EutNFxqSsERqSOvpXbPZhxfE4rh7TuLTlcJImMudIMJXB0n5xO9BacD42rEKWlWGfYKUpV+b3V88wB3TioMCSDBEjnVxUPhmC7pKpUVqWtS1KIiSo2EbBKQlI6JFTKAoqMriDQcDRcR3pBUEZhmgRJy6wJF+oqn452zwmGwy8StwKQmBCLqUpQlASDE5hcHSLzFBC9p+McbwX5ZIK1pSSOVyR6wB61ypnFz7wvzFTOOe2FjHNHDlhxnMtOVZUlQsf5hAy+YmveHYVBGZwxecupXeIEaUD7LAj9/8AOtKDeXkCedeFuXFlRiY8I/lMQABzAgelVqjNo9JmgtAlRiYF4kGor2I8UCRyzGmsMLxJA8zSmmlFYCzmTJNzykm9APYkIAlfi2Gpj4WHWq5ziihpAN7bRrrUFTkknUnfp/ilNkG0A+dBbJ7RuBXjIcAtfXyvrUhrEpdOUWM6KifQ8ulUuFQklRWTEcr9Iqdi8QylMJBKlRJOo+FqCwXwxQgpAWk8p5kDWoj+EUhSgbEagx8Kb4dxpbcT4kgyQbTH3rU9riLKySsqQSdxm6nkaClxGGM6aUpskC1z96R9a0BWyYhwa7tqr0oKvCAlaToU/wCJHwoK1p0zC4Ol+YPlUxlQNhUMYZewNugpzDPLCsqkyN4saCcjCpOgvrOwpwrcQyEjRRzzv5Dp+tP4BoFUZo8wY9Y69KU+2USglQbKrwAUGdxmIj0oKl9QXqiOaudR3cJEHbY1L72xQcxGaRfQXGh52vUZziEJy7DnpfyoDEYNSAlSrJVcHWfhW99mvHApJYW5J1bnlukfWPOufuKW4gTMbAG1p/esW72vdwuJzYfLLSv5gSCpPSRaaD6xorFeyztv/FMMpS0BDzSglwJnKZEpUmbgGDY6RVPg+K4pDjlnnwokgsLJWgFx6EvIXIaWE5UwnUJ6Cg1XGOGOrxrDzaE5G2cQhRUR7z3c5ZTqpI7sz5iJrmXtB7BYr+Hnug4tLS21hlS+8WEpbLa8qhdSAcpSjUDNpMV3Cig+JcLg1uLyJSSqY8uc8orsfC3/AHUqiG0i/wDUANBy61sfaxwRSgjEoFkjK4ByJkHymQfSuZtPRvAuIM6G0daC7dBUfenfypJZOpmqbC4tWiTl6f5q6Y4ylSUgA5gIIjlqZ3FAppqKY4mvK2YspRga+v31qwZczCwnzix9NLVT45zOrmBp15npyoIKUQT5acv3r1hV9BM76eo5UBEXjyvSgLafK1B4FAai8n7j41JRw8K8WZIn4fH9ajgm9vv7+legCI21+lAlDU2FwNxP3yqSpkAwNbUyiRsb08MSJBAvaLT50DqnBt505hMUptcpUQTy3prEMQJMCbVEc1oNInizgie7I0IsDyibWpWIxrpiEtI/2okj/VvtWbUDpM0tuIj50GgV2hcZIFs25j4TzqtxvaB1YPjME/1W/wDyaqlPgixuDp8qgOiCRpFBqOEKD4V4gMsJk7cp3AOk15xHhpQlRUIAuVSAnLzlUEVmFrKfdMW2t6VtOD8Bc4xhVMlZaSIC3YzSpMFIAkSdCfTnQVnZ9rEYn8rCw4JmRGVO0lW1edpvYjii4HMM424F3WFqylKzdUWgomY36V0rsv2E/A8MfwaH1Z3Q4S8EkFKloCAUpBmwA3mZqw7D4F1tD5cASlx7M2hKSgBIbbQSEKu2FLStWU/1SYJIoIHss7D/AMLwykrWFvOqCnCmcogQlKZuQJN95ra0UUBRRRQU+P44wFOsrC1FDRcWnulmUTlOW0OEm0JmuNe0vAZG/wARgWXgjvO7dbcZWO6VlSsEBV8pBAnSbb12RXDHfxpxAUjL3HdBJCpnMVhROkTaOW9TuFYMtNJQpWZWq1RGZajmWqNpUSY20oPnHhrasgLiClwjxJIIKT5G42NWeBa/NSkA3meo1mt57X2mGGxi1qCVyEZN3eUDmBNzaPSuVYDtS06uAFoVHgmL77fSgu8WsIcULi4nW4IG9JbURBGo0kW+4+lQ8RiSs5iIJNOuO+ESN9POaCQ4oKJMBObYaDpemgi52/ekSY1PT4dalBOZOaD1tb46UDQb+W9NqTEk06DaPl9+VerbkW/T9aBtpYUNII+96QhF7WNCbazPpSkCZ5SDPLWgdxDskmNfKoxJivXHNtvu/SvAjMoAXvtQeJXOmvOvXUmwGp608trJFIRgyTmJgETbloP1oITrRuNt6aeEETyj7mrB/DwZSZBt/Yg02vD+GTrNBi+0WPV3hQklKUgaWkkTtXWf/jz2necU7gnDmQhHetmLp8QSpJO4OYETyNYfH9nUPDMSpKtiNwOYrt3sp7IsYLCIcbBLr6ELcWrU2kJEaJEm1Bb43tQlpzENraWCy225cp8ferW0gCCYlSN+YtU/gnE+/SslGRTbi2lpmRmQYkGBIIIIsNdKg8Q7LoecfcW4v85pDRACRlDSluNqTacwUom8g2tVlwrhwZSoAlRWtTi1GJKlmTYWA0AHICgm0UUUBRRRQFZvi/HHGMWlCspY/DPvkBJz/kdzbNmi+dVo2FaSoT3Cmluh5SJcCSkKJNkqjMmJiDAkReByoOLe1LB4nieFZebbWp3DXeZSg+FOIQ24hSLkuJGWJ11sIgcx7P8ABH1PNqKFoSFSVqSQPDcgE6np1r654dw1phOVpASDHM6AJAkmYCQABoAABVD7RMEF4XOdW1AjyV4SPmPhQcgcYTBAqOFWBiY+tSn1eE+f1qHhzlN7+dBIKc2v3+1LbWcuQE5dYm0i0/OvEmRyvpQEjyFB6APvakyRSSm1tj50+tSlXUbwB8BFAlLYi41r0ZQCMp85H0NJHwoCjqdJ5UDJT9/WrTgaCCokSkCVHToB66VESQbWpxWIOTIDAJB05cjQIxZBUo9bAbCpLYCWkmAVSb8/MbxUSI1+NPtrCkojUTO/KPKgaQqded6MetAEAEmBtUleGIun9f0pDrYU0vNKVpiLWIO07GgqWnSVibJ0jzrvvZR4LwjOWICAm2ng8B+lcIBhIkTXTvZLiCW30TYFBA5ZgQfoKDf0UUUBRRRQFFFFAUUUUBWX9oz2XBkT7y0j4eL9K1Fc79q3E0ju2dx41dJkJ+ivlQc8CCT0/WvTAURP9v7UrCYxABBUY10NjSXkAeKR4r22mRBoFtGxsDSXNRrNeI0kV6pWk8qA+HSkQJtfnThkwBfl1pKCRcWMi/XX9qBBPP8AvXgXcTp/j4UtQgZiZJJ3vfc8r14ggAgiSd9xQJPT9vhSk2JsY23ptSB9mevrTtonnf8ASgUTaOdPMqCG0nNuokpvHQ8rVEenSYtIHnf6UywuAQND73M+tBLc4kr+rN1Ot9hURzHFViSBOn96QsTTQR8KCRmBG5rq3slbT+GcUPeLkHyCUkfVVcmZECSQBte5roXssx8YhbYV4VomP+5Jt/xJoOo0UUUBRRRQFFFFAUUVE4qpYZcKFZVBJIMToJ0NBLrkvtXYIxSVbKaT/wAVK/er1HGsT3WAfU46W1tYXvu6GHu5iCEytK05wkkp/wCnEAq5Vivaf20C+IjBdx/0iEFwnxKK0pV7se6JHzNBSNCM1tqdaIjypLrPhkDnPqYrxhIy6gTPpF6B+b0oGf7ioi8YlI1mhvFyQLgEG9BIMD+1OqSMsQZB1pkYtIMJImIty/WltvykmdTf9KBrL/ijf5V6XJEAXGh515NANjl+lPYZrMoJnU3P116U2kil4jEJbb6nWBeDtQScVhUCSPETobACLepqtCSDpTGE4oQqY8O4M/c1aOspVCk3kW1kem1BBcv96Uh5uAKWRtvXqkyCTyoIbnSvezXaj8HxFgd0XApSUmFQZcOSQIMxOm+lqksoEeVb32SYFBceWtCVKSEZVFIJTJX7pN06bUG17XcTdwzAdayH8xpJzgmzjjbdoIvCib8qVh+JOnHuYdWTuwwl1JAOaVLWiCSYNkzYb1O4nwxrEIyPJzJkKjMoXSQpJ8JEwQCOoBrxvhTQeL4Se9KAgqzrMpEkJgmIkk+ZJ1NBNooooCiiigKbfZStJStIUk2KVAEHzB1pyighNcJYSUqSy0koEJIQkFIuYECwudOZrKe0zBtZWnihGfPlzZRnIIJjNExIFbisT7U0DuGiTBDlhz8J+/Wg5diyRA0GtVDq5JiQOk1ZY5yEqIHl9Pjp8apwYuKBzuwEzGu5r1LsWVcbXpoKtFeFNun6fvQOpyzc/DWn04goF5g763HlamUtgjwnz+/nScSkACJsdDvregnjHoi5mk/j0T7338Kqhf8AbpSmkDegnOY/kJ+nzpteOWoZVGANE1HCiPSnXfuP3oE97YhQsRbpUjBYkosFmN9x87UwBXhTGh+FBfkTfekqRa9QeHYvKAFG3O9v7VPXiTEJgAjWPuKCP3cbxW79kL35r6SR7iT5wf7/ADFYLFq0A9T1rcex9gl95Z0DYTpuog/+tB1aiiigKKKKAooooCiiigK5t7XHSFYe9oXbldN/vlXSa4x254mMTiVkHwN+FP8At/cyaDIcRxhUkNgAAGTVdJBtVmxC5G9zP393prE4ApOmh3m/60EJJidPnevCralpbpRatQeoSYm0H4/CmFr6k9MpFXT2FHdhxCsydFCwUg8o5ciK8ZZKlBCU51qsEpBJO9gNTQUCSom0ipiMNAvfet5gPZ1jFpCiltudlqMx1CQY8taxfavheMwuNbwndBZcy5CkKIXmMeFUCI35UEYmeUV7ltbet0n2YY2JPczy7xU/+MVTcV4A9hR+e2UzoTBBPQpt6UGfIPKlJBjyp8KlQtNoiKWxhypWVMXoI6RPwvT+ExMCDptUdwZTtSWmve6Cf3oLDEit17JOKhDq8OYhzxD/AFJ29R9K56y6T4fh+1W/Znw4hpQMEOov/uAP1oPoGiivKD2iiigKKKKAooqje44W8UtlxKUtoYL2cKJJAUEQRlAG9gTtQXlcM9pfCQxi15YCXIWEj/u1/wCQV8RW/wCI9s1N8MxWNyIzsrdbSgKKhmQ4WUybTeCY9OdfNvEu1uMfd7555S19YygcgkWA10oNXh0JM3M+VOP4+QAu8RB3AG071KYwXeNJeV4EqCSEix8QB3HI1edmexy3XArunFti4JASk+qiMw8qCK3g8MpkLKngo3yJbJAFxAPob1Rgwo5R0uP0rrSuwa1ZUhwNN6qCSpSjMzFgkVouDdlMNhjKGwV/1qgq5enpQZDsF2LStrvcUic3uoMiRa53vyrojGEbR7iEpj+lIH0p6igDWOYx2JcGOR3p7xnEBtotIaCyO5adKUB4lElSlXUTYHzrY1X/AMDw3i/Ia8SgtXgT4lCwUbXVFpoEdmscX8Iw6oypbSCo5csqgZjlPu3m1T8QwlaSlaQpJ1CgCD6GlISAAAAALADQAUqg59xP2WtLczMOqZSdUZc8f6SVAgdDNUPF/ZjiWhnYdD1rpjIr0uQr4iuv0UHzHicKpKiCCFAwUkEEHcGd6ZuNfKvojj3ZfD4sEuIAXEBxNljlffyM1zfiPs2xSFKKAh1A92CAojqDEHyNBgAasOAuZ8Q02hSe9K05U5hOo2r3i/ZzFpQ7lw7gUhBVAQqwAJnroa5eFGZkzrO88/Og+3xTa3kiCVACYuRry8+lUfYp5x3hmGViQStbCc8gyoEakaklMH1rJ/wkHh/4dzBuqK38UBlZBLLbrq3A4lKoAXkKAki4J5Aig6bRTeHPgTYiwsrUW0PWnKAooooCq13grSny+qVKLfdkEygomYyG2t68ooIrXZTDJwz2FCPyXisuJnUuGVEEaXuOVoiK5lhfYOyMR48W4pkGcndgKI5FzNHqEj0oooOxt4NsISgITlSAEpgQAkQAJ5CnwKKKAooooCiiigKKKKAooooCiiigKKKKAismr2bcML/f/hG88zHiyTrPdzk+VeUUGsAr2iigKKKKD//Z"/>
          <p:cNvSpPr>
            <a:spLocks noChangeAspect="1" noChangeArrowheads="1"/>
          </p:cNvSpPr>
          <p:nvPr/>
        </p:nvSpPr>
        <p:spPr bwMode="auto">
          <a:xfrm>
            <a:off x="1668464" y="-1881188"/>
            <a:ext cx="3286125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EC" sz="1800"/>
          </a:p>
        </p:txBody>
      </p:sp>
      <p:pic>
        <p:nvPicPr>
          <p:cNvPr id="36869" name="Picture 2" descr="C:\Users\waguirre\Desktop\input_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34480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5505450" y="1752601"/>
            <a:ext cx="4629150" cy="3540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-</a:t>
            </a:r>
            <a:r>
              <a:rPr lang="en-US" altLang="es-EC" sz="2800" dirty="0" err="1"/>
              <a:t>Archivo</a:t>
            </a:r>
            <a:r>
              <a:rPr lang="en-US" altLang="es-EC" sz="2800" dirty="0"/>
              <a:t> de </a:t>
            </a:r>
            <a:r>
              <a:rPr lang="en-US" altLang="es-EC" sz="2800" dirty="0" err="1"/>
              <a:t>texto</a:t>
            </a:r>
            <a:r>
              <a:rPr lang="en-US" altLang="es-EC" sz="2800" dirty="0"/>
              <a:t> </a:t>
            </a:r>
            <a:r>
              <a:rPr lang="en-US" altLang="es-EC" sz="2800" dirty="0" err="1"/>
              <a:t>sencillo</a:t>
            </a:r>
            <a:endParaRPr lang="en-US" altLang="es-EC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-Se </a:t>
            </a:r>
            <a:r>
              <a:rPr lang="en-US" altLang="es-EC" sz="2800" dirty="0" err="1"/>
              <a:t>puede</a:t>
            </a:r>
            <a:r>
              <a:rPr lang="en-US" altLang="es-EC" sz="2800" dirty="0"/>
              <a:t> </a:t>
            </a:r>
            <a:r>
              <a:rPr lang="en-US" altLang="es-EC" sz="2800" dirty="0" err="1"/>
              <a:t>abrir</a:t>
            </a:r>
            <a:r>
              <a:rPr lang="en-US" altLang="es-EC" sz="2800" dirty="0"/>
              <a:t> Con </a:t>
            </a:r>
            <a:r>
              <a:rPr lang="en-US" altLang="es-EC" sz="2800" dirty="0" err="1"/>
              <a:t>Wordpad</a:t>
            </a:r>
            <a:r>
              <a:rPr lang="en-US" altLang="es-EC" sz="2800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   o Notepad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-Dos </a:t>
            </a:r>
            <a:r>
              <a:rPr lang="en-US" altLang="es-EC" sz="2800" dirty="0" err="1"/>
              <a:t>líneas</a:t>
            </a:r>
            <a:r>
              <a:rPr lang="en-US" altLang="es-EC" sz="2800" dirty="0"/>
              <a:t> </a:t>
            </a:r>
            <a:r>
              <a:rPr lang="en-US" altLang="es-EC" sz="2800" dirty="0" err="1"/>
              <a:t>por</a:t>
            </a:r>
            <a:r>
              <a:rPr lang="en-US" altLang="es-EC" sz="2800" dirty="0"/>
              <a:t> </a:t>
            </a:r>
            <a:r>
              <a:rPr lang="en-US" altLang="es-EC" sz="2800" dirty="0" err="1"/>
              <a:t>espécimen</a:t>
            </a:r>
            <a:endParaRPr lang="en-US" altLang="es-EC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-LM = 0 </a:t>
            </a:r>
            <a:r>
              <a:rPr lang="en-US" altLang="es-EC" sz="2800" dirty="0" err="1"/>
              <a:t>indica</a:t>
            </a:r>
            <a:r>
              <a:rPr lang="en-US" altLang="es-EC" sz="2800" dirty="0"/>
              <a:t> cero </a:t>
            </a:r>
            <a:r>
              <a:rPr lang="en-US" altLang="es-EC" sz="2800" dirty="0" err="1"/>
              <a:t>hitos</a:t>
            </a:r>
            <a:r>
              <a:rPr lang="en-US" altLang="es-EC" sz="2800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   (landmarks)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-La </a:t>
            </a:r>
            <a:r>
              <a:rPr lang="en-US" altLang="es-EC" sz="2800" dirty="0" err="1"/>
              <a:t>segunda</a:t>
            </a:r>
            <a:r>
              <a:rPr lang="en-US" altLang="es-EC" sz="2800" dirty="0"/>
              <a:t> </a:t>
            </a:r>
            <a:r>
              <a:rPr lang="en-US" altLang="es-EC" sz="2800" dirty="0" err="1"/>
              <a:t>línea</a:t>
            </a:r>
            <a:r>
              <a:rPr lang="en-US" altLang="es-EC" sz="2800" dirty="0"/>
              <a:t> </a:t>
            </a:r>
            <a:r>
              <a:rPr lang="en-US" altLang="es-EC" sz="2800" dirty="0" err="1"/>
              <a:t>indica</a:t>
            </a:r>
            <a:r>
              <a:rPr lang="en-US" altLang="es-EC" sz="2800" dirty="0"/>
              <a:t> el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2800" dirty="0"/>
              <a:t>   </a:t>
            </a:r>
            <a:r>
              <a:rPr lang="en-US" altLang="es-EC" sz="2800" dirty="0" err="1"/>
              <a:t>nombre</a:t>
            </a:r>
            <a:r>
              <a:rPr lang="en-US" altLang="es-EC" sz="2800" dirty="0"/>
              <a:t> de la </a:t>
            </a:r>
            <a:r>
              <a:rPr lang="en-US" altLang="es-EC" sz="2800" dirty="0" err="1"/>
              <a:t>imagen</a:t>
            </a:r>
            <a:endParaRPr lang="es-EC" altLang="es-EC" sz="28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948081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1225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Calibri</vt:lpstr>
      <vt:lpstr>Calibri Light</vt:lpstr>
      <vt:lpstr>Office Theme</vt:lpstr>
      <vt:lpstr>Image</vt:lpstr>
      <vt:lpstr>Introducción a la Morfometría Geométrica: Teoría y Aplicaciones</vt:lpstr>
      <vt:lpstr>PowerPoint Presentation</vt:lpstr>
      <vt:lpstr>Programas para la Morfometría</vt:lpstr>
      <vt:lpstr>Programas para la Morfometría</vt:lpstr>
      <vt:lpstr>La Serie TPS</vt:lpstr>
      <vt:lpstr>La Serie TPS</vt:lpstr>
      <vt:lpstr>TPSUtility</vt:lpstr>
      <vt:lpstr>TPSUtility: Creación del Input File</vt:lpstr>
      <vt:lpstr>El Input File: TPS File</vt:lpstr>
      <vt:lpstr>El Input File: TPS File</vt:lpstr>
      <vt:lpstr>Demostración</vt:lpstr>
      <vt:lpstr>TPSDig2: Digitación de Hitos</vt:lpstr>
      <vt:lpstr>Comenzar a Digitar los Hitos</vt:lpstr>
      <vt:lpstr>Ejercicio: Crear Archivo TPS</vt:lpstr>
      <vt:lpstr>Tamaño Centroide</vt:lpstr>
      <vt:lpstr>Ejercicio: Crear Archivo TPS</vt:lpstr>
      <vt:lpstr>Demostración: Digitación de los Hitos</vt:lpstr>
      <vt:lpstr>Corrección de Errores</vt:lpstr>
      <vt:lpstr>Se Puede Editar el Archivo en Wordpad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73</cp:revision>
  <dcterms:created xsi:type="dcterms:W3CDTF">2017-06-28T17:11:46Z</dcterms:created>
  <dcterms:modified xsi:type="dcterms:W3CDTF">2019-12-08T16:02:03Z</dcterms:modified>
</cp:coreProperties>
</file>